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5"/>
  </p:notesMasterIdLst>
  <p:sldIdLst>
    <p:sldId id="256" r:id="rId2"/>
    <p:sldId id="413" r:id="rId3"/>
    <p:sldId id="414" r:id="rId4"/>
    <p:sldId id="444" r:id="rId5"/>
    <p:sldId id="443" r:id="rId6"/>
    <p:sldId id="415" r:id="rId7"/>
    <p:sldId id="416" r:id="rId8"/>
    <p:sldId id="417" r:id="rId9"/>
    <p:sldId id="418" r:id="rId10"/>
    <p:sldId id="429" r:id="rId11"/>
    <p:sldId id="419" r:id="rId12"/>
    <p:sldId id="420" r:id="rId13"/>
    <p:sldId id="421" r:id="rId14"/>
    <p:sldId id="422" r:id="rId15"/>
    <p:sldId id="423" r:id="rId16"/>
    <p:sldId id="424" r:id="rId17"/>
    <p:sldId id="425" r:id="rId18"/>
    <p:sldId id="427" r:id="rId19"/>
    <p:sldId id="426" r:id="rId20"/>
    <p:sldId id="428" r:id="rId21"/>
    <p:sldId id="430" r:id="rId22"/>
    <p:sldId id="431" r:id="rId23"/>
    <p:sldId id="432" r:id="rId24"/>
    <p:sldId id="434" r:id="rId25"/>
    <p:sldId id="435" r:id="rId26"/>
    <p:sldId id="433" r:id="rId27"/>
    <p:sldId id="436" r:id="rId28"/>
    <p:sldId id="437" r:id="rId29"/>
    <p:sldId id="438" r:id="rId30"/>
    <p:sldId id="439" r:id="rId31"/>
    <p:sldId id="440" r:id="rId32"/>
    <p:sldId id="441" r:id="rId33"/>
    <p:sldId id="442" r:id="rId3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vid A. Beck" initials="DAB" lastIdx="1" clrIdx="0">
    <p:extLst/>
  </p:cmAuthor>
  <p:cmAuthor id="2" name="David A. Beck" initials="DAB [2]" lastIdx="1" clrIdx="1">
    <p:extLst/>
  </p:cmAuthor>
  <p:cmAuthor id="3" name="David A. Beck" initials="DAB [2] [2]" lastIdx="1" clrIdx="2">
    <p:extLst/>
  </p:cmAuthor>
  <p:cmAuthor id="4" name="David A. Beck" initials="DAB [3]" lastIdx="1" clrIdx="3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464"/>
    <p:restoredTop sz="84169"/>
  </p:normalViewPr>
  <p:slideViewPr>
    <p:cSldViewPr snapToGrid="0" snapToObjects="1">
      <p:cViewPr varScale="1">
        <p:scale>
          <a:sx n="92" d="100"/>
          <a:sy n="92" d="100"/>
        </p:scale>
        <p:origin x="752" y="1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notesMaster" Target="notesMasters/notesMaster1.xml"/><Relationship Id="rId36" Type="http://schemas.openxmlformats.org/officeDocument/2006/relationships/commentAuthors" Target="commentAuthor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presProps" Target="presProps.xml"/><Relationship Id="rId38" Type="http://schemas.openxmlformats.org/officeDocument/2006/relationships/viewProps" Target="viewProps.xml"/><Relationship Id="rId39" Type="http://schemas.openxmlformats.org/officeDocument/2006/relationships/theme" Target="theme/theme1.xml"/><Relationship Id="rId4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F62E20-B1AA-3442-B8F1-F4A56998389D}" type="datetimeFigureOut">
              <a:rPr lang="en-US" smtClean="0"/>
              <a:t>1/8/19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C4E4C1-AC8F-D74E-8D15-CAC414F5A9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0424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8730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5322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4133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3182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5031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4879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9320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687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95209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260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7428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0792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16415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49568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04515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8783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84220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66352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8436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8731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2591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9026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1092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2812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491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3582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1/8/19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3713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1/8/19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6091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1/8/19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9918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1/8/19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8543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1/8/19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5077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1/8/19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3040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1/8/19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2638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1/8/19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0266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1/8/19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8953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1/8/19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4201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1/8/19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4618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50571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274638"/>
            <a:ext cx="965200" cy="9525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8248650" y="274638"/>
            <a:ext cx="876300" cy="967282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228600" y="1465444"/>
            <a:ext cx="8705850" cy="107950"/>
          </a:xfrm>
          <a:prstGeom prst="rect">
            <a:avLst/>
          </a:prstGeom>
          <a:gradFill flip="none" rotWithShape="1">
            <a:gsLst>
              <a:gs pos="0">
                <a:srgbClr val="599BD1"/>
              </a:gs>
              <a:gs pos="100000">
                <a:srgbClr val="9BBB59"/>
              </a:gs>
              <a:gs pos="50000">
                <a:srgbClr val="E58B43"/>
              </a:gs>
              <a:gs pos="60000">
                <a:srgbClr val="FFC824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8667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hyperlink" Target="https://uwdirect.github.io/" TargetMode="Externa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://stackoverflow.com/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4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uwdirect.github.io/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icolet5/chachies" TargetMode="External"/><Relationship Id="rId4" Type="http://schemas.openxmlformats.org/officeDocument/2006/relationships/hyperlink" Target="https://github.com/Luochenghuang/TEMANN" TargetMode="External"/><Relationship Id="rId5" Type="http://schemas.openxmlformats.org/officeDocument/2006/relationships/hyperlink" Target="https://github.com/chennnnnyize/Generative-Molecules" TargetMode="External"/><Relationship Id="rId6" Type="http://schemas.openxmlformats.org/officeDocument/2006/relationships/hyperlink" Target="https://github.com/awild82/SSPINN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9.tif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aylight.com/dayhtml/doc/theory/theory.smiles.html" TargetMode="External"/><Relationship Id="rId4" Type="http://schemas.openxmlformats.org/officeDocument/2006/relationships/hyperlink" Target="http://faculty.washington.edu/dacb/HCEPDB_moldata.zip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0.tif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tif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tif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pixelbeat.org/cmdline.html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Engineering" TargetMode="External"/><Relationship Id="rId4" Type="http://schemas.openxmlformats.org/officeDocument/2006/relationships/hyperlink" Target="https://en.wikipedia.org/wiki/Software_design" TargetMode="External"/><Relationship Id="rId5" Type="http://schemas.openxmlformats.org/officeDocument/2006/relationships/hyperlink" Target="https://en.wikipedia.org/wiki/Software_development" TargetMode="External"/><Relationship Id="rId6" Type="http://schemas.openxmlformats.org/officeDocument/2006/relationships/hyperlink" Target="https://en.wikipedia.org/wiki/Implementation" TargetMode="External"/><Relationship Id="rId7" Type="http://schemas.openxmlformats.org/officeDocument/2006/relationships/hyperlink" Target="https://en.wikipedia.org/wiki/Software_testing" TargetMode="External"/><Relationship Id="rId8" Type="http://schemas.openxmlformats.org/officeDocument/2006/relationships/hyperlink" Target="https://en.wikipedia.org/wiki/Software_maintenance" TargetMode="External"/><Relationship Id="rId9" Type="http://schemas.openxmlformats.org/officeDocument/2006/relationships/hyperlink" Target="https://en.wikipedia.org/wiki/Software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hyperlink" Target="http://www.forbes.com/sites/gilpress/2013/05/28/a-very-short-history-of-data-science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94360" y="2082217"/>
            <a:ext cx="7772400" cy="757495"/>
          </a:xfrm>
        </p:spPr>
        <p:txBody>
          <a:bodyPr>
            <a:normAutofit fontScale="90000"/>
          </a:bodyPr>
          <a:lstStyle/>
          <a:p>
            <a:r>
              <a:rPr lang="en-US" sz="3600" dirty="0" smtClean="0"/>
              <a:t>Software Engineering for </a:t>
            </a:r>
            <a:r>
              <a:rPr lang="en-US" sz="3600" dirty="0" smtClean="0"/>
              <a:t/>
            </a:r>
            <a:br>
              <a:rPr lang="en-US" sz="3600" dirty="0" smtClean="0"/>
            </a:br>
            <a:r>
              <a:rPr lang="en-US" sz="3600" dirty="0" smtClean="0"/>
              <a:t>Molecular Data </a:t>
            </a:r>
            <a:r>
              <a:rPr lang="en-US" sz="3600" dirty="0" smtClean="0"/>
              <a:t>Scientists</a:t>
            </a:r>
            <a:endParaRPr lang="en-US" sz="3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" y="5259946"/>
            <a:ext cx="8705850" cy="1150453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David A. C. Beck (dacb)</a:t>
            </a:r>
          </a:p>
          <a:p>
            <a:r>
              <a:rPr lang="en-US" dirty="0" smtClean="0"/>
              <a:t>Chemical Engineering &amp; </a:t>
            </a:r>
            <a:r>
              <a:rPr lang="en-US" dirty="0" err="1" smtClean="0"/>
              <a:t>eScience</a:t>
            </a:r>
            <a:r>
              <a:rPr lang="en-US" dirty="0" smtClean="0"/>
              <a:t> Institute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192900"/>
            <a:ext cx="9144000" cy="14306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759670" y="1261298"/>
            <a:ext cx="28377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Advancing data-intensive </a:t>
            </a:r>
            <a:r>
              <a:rPr lang="en-US" dirty="0" smtClean="0"/>
              <a:t>discovery in all fields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94360" y="1271446"/>
            <a:ext cx="26366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Knowledge and solutions for a changing world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7178" y="339363"/>
            <a:ext cx="965200" cy="952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9139" y="355598"/>
            <a:ext cx="876300" cy="96728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2232" y="204582"/>
            <a:ext cx="1418994" cy="141899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390984" y="1623576"/>
            <a:ext cx="2218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Be boundless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228600" y="4862644"/>
            <a:ext cx="8705850" cy="107950"/>
          </a:xfrm>
          <a:prstGeom prst="rect">
            <a:avLst/>
          </a:prstGeom>
          <a:gradFill flip="none" rotWithShape="1">
            <a:gsLst>
              <a:gs pos="0">
                <a:srgbClr val="599BD1"/>
              </a:gs>
              <a:gs pos="100000">
                <a:srgbClr val="9BBB59"/>
              </a:gs>
              <a:gs pos="50000">
                <a:srgbClr val="E58B43"/>
              </a:gs>
              <a:gs pos="60000">
                <a:srgbClr val="FFC824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228600" y="2976193"/>
            <a:ext cx="8705850" cy="107950"/>
          </a:xfrm>
          <a:prstGeom prst="rect">
            <a:avLst/>
          </a:prstGeom>
          <a:gradFill flip="none" rotWithShape="1">
            <a:gsLst>
              <a:gs pos="0">
                <a:srgbClr val="599BD1"/>
              </a:gs>
              <a:gs pos="100000">
                <a:srgbClr val="9BBB59"/>
              </a:gs>
              <a:gs pos="50000">
                <a:srgbClr val="E58B43"/>
              </a:gs>
              <a:gs pos="60000">
                <a:srgbClr val="FFC824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594360" y="2812059"/>
            <a:ext cx="7772400" cy="21733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/>
              <a:t>UW DIRECT</a:t>
            </a:r>
          </a:p>
          <a:p>
            <a:r>
              <a:rPr lang="en-US" sz="2400" dirty="0"/>
              <a:t>(Data Intensive Research Enabling Cutting-edge Tech)</a:t>
            </a:r>
          </a:p>
          <a:p>
            <a:r>
              <a:rPr lang="en-US" sz="3600" dirty="0" smtClean="0">
                <a:hlinkClick r:id="rId6"/>
              </a:rPr>
              <a:t>https</a:t>
            </a:r>
            <a:r>
              <a:rPr lang="en-US" sz="3600" dirty="0">
                <a:hlinkClick r:id="rId6"/>
              </a:rPr>
              <a:t>://</a:t>
            </a:r>
            <a:r>
              <a:rPr lang="en-US" sz="3600" dirty="0" smtClean="0">
                <a:hlinkClick r:id="rId6"/>
              </a:rPr>
              <a:t>uwdirect.github.io</a:t>
            </a:r>
            <a:endParaRPr lang="en-US" sz="3600" dirty="0" smtClean="0"/>
          </a:p>
        </p:txBody>
      </p:sp>
    </p:spTree>
    <p:extLst>
      <p:ext uri="{BB962C8B-B14F-4D97-AF65-F5344CB8AC3E}">
        <p14:creationId xmlns:p14="http://schemas.microsoft.com/office/powerpoint/2010/main" val="186050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this class isn’t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A grad level CSE Software Engineering (SE) class</a:t>
            </a:r>
          </a:p>
          <a:p>
            <a:endParaRPr lang="en-US" dirty="0"/>
          </a:p>
          <a:p>
            <a:r>
              <a:rPr lang="en-US" dirty="0" smtClean="0"/>
              <a:t>Full of SE theory</a:t>
            </a:r>
          </a:p>
          <a:p>
            <a:pPr lvl="1"/>
            <a:r>
              <a:rPr lang="en-US" dirty="0" smtClean="0"/>
              <a:t>(Yes, there is theory in SE)</a:t>
            </a:r>
          </a:p>
          <a:p>
            <a:endParaRPr lang="en-US" dirty="0"/>
          </a:p>
          <a:p>
            <a:r>
              <a:rPr lang="en-US" dirty="0" smtClean="0"/>
              <a:t>Assuming you have a lot of background in software development in Python</a:t>
            </a:r>
          </a:p>
          <a:p>
            <a:endParaRPr lang="en-US" dirty="0" smtClean="0"/>
          </a:p>
          <a:p>
            <a:r>
              <a:rPr lang="en-US" dirty="0" smtClean="0"/>
              <a:t>Boring!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173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this class is!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Experience in creating reusable software artifacts for science, engineering &amp; industry</a:t>
            </a:r>
          </a:p>
          <a:p>
            <a:r>
              <a:rPr lang="en-US" dirty="0" smtClean="0"/>
              <a:t>Experience doing collaborative software development using real world tools</a:t>
            </a:r>
          </a:p>
          <a:p>
            <a:r>
              <a:rPr lang="en-US" dirty="0" smtClean="0"/>
              <a:t>Elevates software engineering to the level of an engineering skill like technical writing, process engineering, etc.</a:t>
            </a:r>
          </a:p>
          <a:p>
            <a:r>
              <a:rPr lang="en-US" dirty="0" smtClean="0"/>
              <a:t>Elevates software to a first class research product like publications, patents, and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4858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you will learn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Python</a:t>
            </a:r>
          </a:p>
          <a:p>
            <a:pPr lvl="1"/>
            <a:r>
              <a:rPr lang="en-US" dirty="0" smtClean="0"/>
              <a:t>Scientific software stack (AKA ecosystem)</a:t>
            </a:r>
          </a:p>
          <a:p>
            <a:pPr lvl="2"/>
            <a:r>
              <a:rPr lang="en-US" dirty="0" err="1" smtClean="0"/>
              <a:t>numpy</a:t>
            </a:r>
            <a:r>
              <a:rPr lang="en-US" dirty="0" smtClean="0"/>
              <a:t>, pandas, </a:t>
            </a:r>
            <a:r>
              <a:rPr lang="en-US" dirty="0" err="1" smtClean="0"/>
              <a:t>matplotlib</a:t>
            </a:r>
            <a:r>
              <a:rPr lang="en-US" dirty="0" smtClean="0"/>
              <a:t>, </a:t>
            </a:r>
            <a:r>
              <a:rPr lang="mr-IN" dirty="0" smtClean="0"/>
              <a:t>…</a:t>
            </a:r>
            <a:endParaRPr lang="en-US" dirty="0" smtClean="0"/>
          </a:p>
          <a:p>
            <a:pPr lvl="1"/>
            <a:r>
              <a:rPr lang="en-US" dirty="0" smtClean="0"/>
              <a:t>Search, evaluate and integrate into your code externally developed packages</a:t>
            </a:r>
          </a:p>
          <a:p>
            <a:pPr lvl="1"/>
            <a:r>
              <a:rPr lang="en-US" dirty="0" smtClean="0"/>
              <a:t>How to create your own Python packages</a:t>
            </a:r>
          </a:p>
          <a:p>
            <a:pPr lvl="1"/>
            <a:r>
              <a:rPr lang="en-US" dirty="0" smtClean="0">
                <a:hlinkClick r:id="rId3"/>
              </a:rPr>
              <a:t>How to find help when you are stuck</a:t>
            </a:r>
            <a:endParaRPr lang="en-US" dirty="0" smtClean="0"/>
          </a:p>
          <a:p>
            <a:pPr lvl="1"/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5185775" y="4709574"/>
            <a:ext cx="3832964" cy="2130360"/>
            <a:chOff x="4572000" y="4527012"/>
            <a:chExt cx="3832964" cy="2130360"/>
          </a:xfrm>
        </p:grpSpPr>
        <p:grpSp>
          <p:nvGrpSpPr>
            <p:cNvPr id="9" name="Group 8"/>
            <p:cNvGrpSpPr/>
            <p:nvPr/>
          </p:nvGrpSpPr>
          <p:grpSpPr>
            <a:xfrm>
              <a:off x="6313118" y="4527012"/>
              <a:ext cx="2091846" cy="2130360"/>
              <a:chOff x="3369502" y="4527012"/>
              <a:chExt cx="2091846" cy="2130360"/>
            </a:xfrm>
          </p:grpSpPr>
          <p:sp>
            <p:nvSpPr>
              <p:cNvPr id="3" name="Rectangle 2"/>
              <p:cNvSpPr/>
              <p:nvPr/>
            </p:nvSpPr>
            <p:spPr>
              <a:xfrm>
                <a:off x="3369502" y="4527012"/>
                <a:ext cx="2091846" cy="425885"/>
              </a:xfrm>
              <a:prstGeom prst="rect">
                <a:avLst/>
              </a:prstGeom>
              <a:solidFill>
                <a:srgbClr val="FFFF0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 smtClean="0">
                    <a:solidFill>
                      <a:schemeClr val="tx1"/>
                    </a:solidFill>
                  </a:rPr>
                  <a:t>scikit</a:t>
                </a:r>
                <a:r>
                  <a:rPr lang="en-US" dirty="0" smtClean="0">
                    <a:solidFill>
                      <a:schemeClr val="tx1"/>
                    </a:solidFill>
                  </a:rPr>
                  <a:t>-learn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" name="Rectangle 4"/>
              <p:cNvSpPr/>
              <p:nvPr/>
            </p:nvSpPr>
            <p:spPr>
              <a:xfrm>
                <a:off x="3369502" y="4952897"/>
                <a:ext cx="2091846" cy="425885"/>
              </a:xfrm>
              <a:prstGeom prst="rect">
                <a:avLst/>
              </a:prstGeom>
              <a:solidFill>
                <a:srgbClr val="92D05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solidFill>
                      <a:schemeClr val="tx1"/>
                    </a:solidFill>
                  </a:rPr>
                  <a:t>pandas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" name="Rectangle 5"/>
              <p:cNvSpPr/>
              <p:nvPr/>
            </p:nvSpPr>
            <p:spPr>
              <a:xfrm>
                <a:off x="3369502" y="5378782"/>
                <a:ext cx="2091846" cy="425885"/>
              </a:xfrm>
              <a:prstGeom prst="rect">
                <a:avLst/>
              </a:prstGeom>
              <a:solidFill>
                <a:srgbClr val="00B05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 smtClean="0">
                    <a:solidFill>
                      <a:schemeClr val="tx1"/>
                    </a:solidFill>
                  </a:rPr>
                  <a:t>numpy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Rectangle 6"/>
              <p:cNvSpPr/>
              <p:nvPr/>
            </p:nvSpPr>
            <p:spPr>
              <a:xfrm>
                <a:off x="3369502" y="5804667"/>
                <a:ext cx="2091846" cy="425885"/>
              </a:xfrm>
              <a:prstGeom prst="rect">
                <a:avLst/>
              </a:prstGeom>
              <a:solidFill>
                <a:srgbClr val="00B0F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solidFill>
                      <a:schemeClr val="tx1"/>
                    </a:solidFill>
                  </a:rPr>
                  <a:t>Python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3369502" y="6231487"/>
                <a:ext cx="2091846" cy="425885"/>
              </a:xfrm>
              <a:prstGeom prst="rect">
                <a:avLst/>
              </a:prstGeom>
              <a:solidFill>
                <a:srgbClr val="0070C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solidFill>
                      <a:schemeClr val="tx1"/>
                    </a:solidFill>
                  </a:rPr>
                  <a:t>operating system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0" name="TextBox 9"/>
            <p:cNvSpPr txBox="1"/>
            <p:nvPr/>
          </p:nvSpPr>
          <p:spPr>
            <a:xfrm>
              <a:off x="4572000" y="5222392"/>
              <a:ext cx="17222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A software stack</a:t>
              </a:r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709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you will learn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How to develop </a:t>
            </a:r>
            <a:r>
              <a:rPr lang="en-US" b="1" dirty="0" smtClean="0"/>
              <a:t>unit tests </a:t>
            </a:r>
            <a:r>
              <a:rPr lang="en-US" dirty="0" smtClean="0"/>
              <a:t>to validate your code</a:t>
            </a:r>
          </a:p>
          <a:p>
            <a:r>
              <a:rPr lang="en-US" dirty="0" smtClean="0"/>
              <a:t>How to write software that can be </a:t>
            </a:r>
            <a:r>
              <a:rPr lang="en-US" b="1" dirty="0" smtClean="0"/>
              <a:t>read by people </a:t>
            </a:r>
            <a:r>
              <a:rPr lang="en-US" dirty="0" smtClean="0"/>
              <a:t>and machines</a:t>
            </a:r>
          </a:p>
          <a:p>
            <a:r>
              <a:rPr lang="en-US" dirty="0" smtClean="0"/>
              <a:t>How to develop software that can be used by others, including</a:t>
            </a:r>
          </a:p>
          <a:p>
            <a:pPr lvl="1"/>
            <a:r>
              <a:rPr lang="en-US" dirty="0" smtClean="0"/>
              <a:t>Open source code sharing on GitHub</a:t>
            </a:r>
          </a:p>
          <a:p>
            <a:pPr lvl="1"/>
            <a:r>
              <a:rPr lang="en-US" dirty="0" smtClean="0"/>
              <a:t>Licensing guidelines</a:t>
            </a:r>
          </a:p>
          <a:p>
            <a:pPr lvl="1"/>
            <a:r>
              <a:rPr lang="en-US" dirty="0" smtClean="0"/>
              <a:t>Documentation</a:t>
            </a:r>
          </a:p>
          <a:p>
            <a:pPr lvl="1"/>
            <a:r>
              <a:rPr lang="en-US" dirty="0" smtClean="0"/>
              <a:t>Installation and setup tools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9063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you will learn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to use version control to track code development</a:t>
            </a:r>
          </a:p>
          <a:p>
            <a:pPr lvl="1"/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5587" y="2130467"/>
            <a:ext cx="3461098" cy="461479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3900" y="2305758"/>
            <a:ext cx="5679684" cy="4264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507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you will learn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to use functions</a:t>
            </a:r>
          </a:p>
          <a:p>
            <a:pPr lvl="1"/>
            <a:r>
              <a:rPr lang="en-US" dirty="0" smtClean="0"/>
              <a:t>Avoid duplicated code</a:t>
            </a:r>
          </a:p>
          <a:p>
            <a:pPr lvl="1"/>
            <a:r>
              <a:rPr lang="en-US" dirty="0" smtClean="0"/>
              <a:t>Codify repeated operations</a:t>
            </a:r>
          </a:p>
          <a:p>
            <a:r>
              <a:rPr lang="en-US" dirty="0" smtClean="0"/>
              <a:t>How to write code in </a:t>
            </a:r>
            <a:r>
              <a:rPr lang="en-US" b="1" i="1" dirty="0" smtClean="0">
                <a:latin typeface="Comic Sans MS" charset="0"/>
                <a:ea typeface="Comic Sans MS" charset="0"/>
                <a:cs typeface="Comic Sans MS" charset="0"/>
              </a:rPr>
              <a:t>style</a:t>
            </a:r>
            <a:endParaRPr lang="en-US" i="1" dirty="0" smtClean="0">
              <a:latin typeface="Comic Sans MS" charset="0"/>
              <a:ea typeface="Comic Sans MS" charset="0"/>
              <a:cs typeface="Comic Sans MS" charset="0"/>
            </a:endParaRPr>
          </a:p>
          <a:p>
            <a:r>
              <a:rPr lang="en-US" dirty="0" smtClean="0"/>
              <a:t>How to create technical specifications for what a piece of software will do</a:t>
            </a:r>
          </a:p>
          <a:p>
            <a:r>
              <a:rPr lang="en-US" dirty="0" smtClean="0"/>
              <a:t>How to code effectively in teams</a:t>
            </a:r>
          </a:p>
          <a:p>
            <a:r>
              <a:rPr lang="en-US" dirty="0" smtClean="0"/>
              <a:t>How to communicate about 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9665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you will learn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to create reproducible software environments</a:t>
            </a:r>
          </a:p>
          <a:p>
            <a:r>
              <a:rPr lang="en-US" dirty="0" smtClean="0"/>
              <a:t>Basic relational algebra and SQL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0204" y="3368191"/>
            <a:ext cx="4903592" cy="347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219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Course structure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Companion class</a:t>
            </a:r>
          </a:p>
          <a:p>
            <a:pPr lvl="1"/>
            <a:r>
              <a:rPr lang="en-US" dirty="0" smtClean="0"/>
              <a:t>Data Science Methods for Clean Energy Research</a:t>
            </a:r>
          </a:p>
          <a:p>
            <a:pPr lvl="1"/>
            <a:r>
              <a:rPr lang="en-US" dirty="0" smtClean="0"/>
              <a:t>Syllabi are integrated</a:t>
            </a:r>
          </a:p>
          <a:p>
            <a:pPr lvl="1"/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uwdirect.github.io</a:t>
            </a:r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1298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Course structure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Coding basics in Python (~2 weeks)</a:t>
            </a:r>
          </a:p>
          <a:p>
            <a:pPr lvl="1"/>
            <a:r>
              <a:rPr lang="en-US" dirty="0" err="1" smtClean="0"/>
              <a:t>Jupyter</a:t>
            </a:r>
            <a:r>
              <a:rPr lang="en-US" dirty="0" smtClean="0"/>
              <a:t> notebooks (formerly known as </a:t>
            </a:r>
            <a:r>
              <a:rPr lang="en-US" dirty="0" err="1" smtClean="0"/>
              <a:t>iPython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Version control</a:t>
            </a:r>
          </a:p>
          <a:p>
            <a:r>
              <a:rPr lang="en-US" dirty="0" smtClean="0"/>
              <a:t>Practical Software Engineering (~3 weeks)</a:t>
            </a:r>
          </a:p>
          <a:p>
            <a:pPr lvl="1"/>
            <a:r>
              <a:rPr lang="en-US" dirty="0" smtClean="0"/>
              <a:t>Debugging and unit tests</a:t>
            </a:r>
          </a:p>
          <a:p>
            <a:pPr lvl="1"/>
            <a:r>
              <a:rPr lang="en-US" dirty="0" smtClean="0"/>
              <a:t>Documentation</a:t>
            </a:r>
          </a:p>
          <a:p>
            <a:pPr lvl="1"/>
            <a:r>
              <a:rPr lang="en-US" dirty="0" smtClean="0"/>
              <a:t>Programming style</a:t>
            </a:r>
          </a:p>
          <a:p>
            <a:pPr lvl="1"/>
            <a:r>
              <a:rPr lang="en-US" dirty="0" smtClean="0"/>
              <a:t>Technical design and specifications</a:t>
            </a:r>
          </a:p>
        </p:txBody>
      </p:sp>
    </p:spTree>
    <p:extLst>
      <p:ext uri="{BB962C8B-B14F-4D97-AF65-F5344CB8AC3E}">
        <p14:creationId xmlns:p14="http://schemas.microsoft.com/office/powerpoint/2010/main" val="2136890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Course structure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Coding in teams (~1 week)</a:t>
            </a:r>
          </a:p>
          <a:p>
            <a:pPr lvl="1"/>
            <a:r>
              <a:rPr lang="en-US" dirty="0" smtClean="0"/>
              <a:t>The role of version control</a:t>
            </a:r>
          </a:p>
          <a:p>
            <a:pPr lvl="1"/>
            <a:r>
              <a:rPr lang="en-US" dirty="0" smtClean="0"/>
              <a:t>Technology reviews</a:t>
            </a:r>
          </a:p>
          <a:p>
            <a:pPr lvl="1"/>
            <a:r>
              <a:rPr lang="en-US" dirty="0" smtClean="0"/>
              <a:t>Standups</a:t>
            </a:r>
          </a:p>
          <a:p>
            <a:r>
              <a:rPr lang="en-US" dirty="0" smtClean="0"/>
              <a:t>Group based project work (remainder)</a:t>
            </a:r>
          </a:p>
          <a:p>
            <a:pPr lvl="1"/>
            <a:r>
              <a:rPr lang="en-US" dirty="0" smtClean="0">
                <a:hlinkClick r:id="rId3"/>
              </a:rPr>
              <a:t>https</a:t>
            </a:r>
            <a:r>
              <a:rPr lang="en-US" dirty="0">
                <a:hlinkClick r:id="rId3"/>
              </a:rPr>
              <a:t>://</a:t>
            </a:r>
            <a:r>
              <a:rPr lang="en-US" dirty="0" smtClean="0">
                <a:hlinkClick r:id="rId3"/>
              </a:rPr>
              <a:t>github.com/nicolet5/chachies</a:t>
            </a:r>
            <a:endParaRPr lang="en-US" dirty="0"/>
          </a:p>
          <a:p>
            <a:pPr lvl="1"/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github.com/Luochenghuang/TEMANN</a:t>
            </a:r>
            <a:endParaRPr lang="en-US" dirty="0" smtClean="0"/>
          </a:p>
          <a:p>
            <a:pPr lvl="1"/>
            <a:r>
              <a:rPr lang="en-US" dirty="0">
                <a:hlinkClick r:id="rId5"/>
              </a:rPr>
              <a:t>https://</a:t>
            </a:r>
            <a:r>
              <a:rPr lang="en-US" dirty="0" smtClean="0">
                <a:hlinkClick r:id="rId5"/>
              </a:rPr>
              <a:t>github.com/chennnnnyize/Generative-Molecules</a:t>
            </a:r>
            <a:endParaRPr lang="en-US" dirty="0" smtClean="0"/>
          </a:p>
          <a:p>
            <a:pPr lvl="1"/>
            <a:r>
              <a:rPr lang="en-US" dirty="0">
                <a:hlinkClick r:id="rId6"/>
              </a:rPr>
              <a:t>https://</a:t>
            </a:r>
            <a:r>
              <a:rPr lang="en-US" dirty="0" smtClean="0">
                <a:hlinkClick r:id="rId6"/>
              </a:rPr>
              <a:t>github.com/awild82/SSPINN</a:t>
            </a:r>
            <a:endParaRPr lang="en-US" dirty="0" smtClean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863661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Who is that guy Dave?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686801" cy="5120349"/>
          </a:xfrm>
        </p:spPr>
        <p:txBody>
          <a:bodyPr>
            <a:normAutofit/>
          </a:bodyPr>
          <a:lstStyle/>
          <a:p>
            <a:r>
              <a:rPr lang="en-US" dirty="0" smtClean="0"/>
              <a:t>Same guy as this morning</a:t>
            </a:r>
          </a:p>
        </p:txBody>
      </p:sp>
    </p:spTree>
    <p:extLst>
      <p:ext uri="{BB962C8B-B14F-4D97-AF65-F5344CB8AC3E}">
        <p14:creationId xmlns:p14="http://schemas.microsoft.com/office/powerpoint/2010/main" val="582240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Grading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Homework is cumulative</a:t>
            </a:r>
          </a:p>
          <a:p>
            <a:r>
              <a:rPr lang="en-US" dirty="0" smtClean="0"/>
              <a:t>Homework prepares you for the project</a:t>
            </a:r>
          </a:p>
          <a:p>
            <a:r>
              <a:rPr lang="en-US" dirty="0" smtClean="0"/>
              <a:t>Do the gosh darn homework!</a:t>
            </a:r>
            <a:endParaRPr lang="en-US" dirty="0"/>
          </a:p>
        </p:txBody>
      </p:sp>
      <p:graphicFrame>
        <p:nvGraphicFramePr>
          <p:cNvPr id="5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0953785"/>
              </p:ext>
            </p:extLst>
          </p:nvPr>
        </p:nvGraphicFramePr>
        <p:xfrm>
          <a:off x="2095500" y="1705826"/>
          <a:ext cx="4953000" cy="2672409"/>
        </p:xfrm>
        <a:graphic>
          <a:graphicData uri="http://schemas.openxmlformats.org/drawingml/2006/table">
            <a:tbl>
              <a:tblPr/>
              <a:tblGrid>
                <a:gridCol w="3352800"/>
                <a:gridCol w="1600200"/>
              </a:tblGrid>
              <a:tr h="693106">
                <a:tc>
                  <a:txBody>
                    <a:bodyPr/>
                    <a:lstStyle>
                      <a:lvl1pPr eaLnBrk="0" hangingPunct="0">
                        <a:spcBef>
                          <a:spcPts val="8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8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eaLnBrk="0" hangingPunct="0">
                        <a:spcBef>
                          <a:spcPts val="7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4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ts val="6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0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altLang="x-none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Component</a:t>
                      </a:r>
                      <a:endParaRPr kumimoji="0" lang="en-US" altLang="x-none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90000" marR="90000" marT="45722" marB="45722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74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ts val="8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8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eaLnBrk="0" hangingPunct="0">
                        <a:spcBef>
                          <a:spcPts val="7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4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ts val="6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0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altLang="x-none" sz="2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 %</a:t>
                      </a:r>
                    </a:p>
                  </a:txBody>
                  <a:tcPr marL="90000" marR="90000" marT="45722" marB="45722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74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F81BD"/>
                    </a:solidFill>
                  </a:tcPr>
                </a:tc>
              </a:tr>
              <a:tr h="613776">
                <a:tc>
                  <a:txBody>
                    <a:bodyPr/>
                    <a:lstStyle>
                      <a:lvl1pPr eaLnBrk="0" hangingPunct="0">
                        <a:spcBef>
                          <a:spcPts val="8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8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eaLnBrk="0" hangingPunct="0">
                        <a:spcBef>
                          <a:spcPts val="7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4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ts val="6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0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altLang="x-none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Homework</a:t>
                      </a:r>
                      <a:endParaRPr kumimoji="0" lang="en-US" altLang="x-none" sz="2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90000" marR="90000" marT="45722" marB="45722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74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ts val="8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8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eaLnBrk="0" hangingPunct="0">
                        <a:spcBef>
                          <a:spcPts val="7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4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ts val="6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0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altLang="x-none" sz="3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30</a:t>
                      </a:r>
                      <a:endParaRPr kumimoji="0" lang="en-US" altLang="x-none" sz="3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90000" marR="90000" marT="45722" marB="45722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74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</a:tr>
              <a:tr h="670814">
                <a:tc>
                  <a:txBody>
                    <a:bodyPr/>
                    <a:lstStyle>
                      <a:lvl1pPr eaLnBrk="0" hangingPunct="0">
                        <a:spcBef>
                          <a:spcPts val="8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8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eaLnBrk="0" hangingPunct="0">
                        <a:spcBef>
                          <a:spcPts val="7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4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ts val="6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0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altLang="x-none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Class participation</a:t>
                      </a:r>
                    </a:p>
                  </a:txBody>
                  <a:tcPr marL="90000" marR="90000" marT="45722" marB="45722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ts val="8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8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eaLnBrk="0" hangingPunct="0">
                        <a:spcBef>
                          <a:spcPts val="7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4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ts val="6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0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altLang="x-none" sz="3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15</a:t>
                      </a:r>
                      <a:endParaRPr kumimoji="0" lang="en-US" altLang="x-none" sz="3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90000" marR="90000" marT="45722" marB="45722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</a:tr>
              <a:tr h="657419">
                <a:tc>
                  <a:txBody>
                    <a:bodyPr/>
                    <a:lstStyle>
                      <a:lvl1pPr eaLnBrk="0" hangingPunct="0">
                        <a:spcBef>
                          <a:spcPts val="8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8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eaLnBrk="0" hangingPunct="0">
                        <a:spcBef>
                          <a:spcPts val="7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4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ts val="6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0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altLang="x-none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Class project</a:t>
                      </a:r>
                    </a:p>
                  </a:txBody>
                  <a:tcPr marL="90000" marR="90000" marT="45722" marB="45722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ts val="8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8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eaLnBrk="0" hangingPunct="0">
                        <a:spcBef>
                          <a:spcPts val="7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4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ts val="6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0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altLang="x-none" sz="3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55</a:t>
                      </a:r>
                      <a:endParaRPr kumimoji="0" lang="en-US" altLang="x-none" sz="3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90000" marR="90000" marT="45722" marB="45722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36884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On to content!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000" y="1759934"/>
            <a:ext cx="50800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756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Data!</a:t>
            </a:r>
            <a:endParaRPr lang="en-US" dirty="0"/>
          </a:p>
        </p:txBody>
      </p:sp>
      <p:graphicFrame>
        <p:nvGraphicFramePr>
          <p:cNvPr id="3" name="Content Placeholder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8730690"/>
              </p:ext>
            </p:extLst>
          </p:nvPr>
        </p:nvGraphicFramePr>
        <p:xfrm>
          <a:off x="457200" y="2163872"/>
          <a:ext cx="8229600" cy="445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7400"/>
                <a:gridCol w="2057400"/>
                <a:gridCol w="2057400"/>
                <a:gridCol w="20574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Variable / column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Data</a:t>
                      </a:r>
                      <a:r>
                        <a:rPr lang="en-US" baseline="0" dirty="0" smtClean="0"/>
                        <a:t> 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Units / description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Example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integer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CEPD id code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655365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SMILES_str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string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hlinkClick r:id="rId3"/>
                        </a:rPr>
                        <a:t>SMILES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C1C=CC=C1c1cc2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stoich_str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string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stoichiometry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C18H9N3OSSe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float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AMU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r-H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394.3151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pce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float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power conv. </a:t>
                      </a:r>
                      <a:r>
                        <a:rPr lang="en-US" dirty="0" err="1" smtClean="0"/>
                        <a:t>effec</a:t>
                      </a:r>
                      <a:r>
                        <a:rPr lang="en-US" dirty="0" smtClean="0"/>
                        <a:t>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5.16195320211971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voc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float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open circ.</a:t>
                      </a:r>
                      <a:r>
                        <a:rPr lang="en-US" baseline="0" dirty="0" smtClean="0"/>
                        <a:t> voltage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0.86760078740294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jsc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float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short circ. density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91.5675749599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e_homo_alpha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float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high occ.</a:t>
                      </a:r>
                      <a:r>
                        <a:rPr lang="en-US" baseline="0" dirty="0" smtClean="0"/>
                        <a:t> mol. orb.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-5.46760078740294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e_gap_alpha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float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LUMO-HOMO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2.02294443593306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e_lumo_alpha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float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low occ. mol.</a:t>
                      </a:r>
                      <a:r>
                        <a:rPr lang="en-US" baseline="0" dirty="0" smtClean="0"/>
                        <a:t> orb.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mr-IN" sz="16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-3.444656351469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tmp_smiles_str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string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SMILES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C1C=CC=C1c1cc2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457200" y="1719384"/>
            <a:ext cx="8444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Harvard Clean Energy Project: </a:t>
            </a:r>
            <a:r>
              <a:rPr lang="en-US" dirty="0">
                <a:hlinkClick r:id="rId4"/>
              </a:rPr>
              <a:t>http://</a:t>
            </a:r>
            <a:r>
              <a:rPr lang="en-US" dirty="0" smtClean="0">
                <a:hlinkClick r:id="rId4"/>
              </a:rPr>
              <a:t>faculty.washington.edu/dacb/HCEPDB_moldata.zip</a:t>
            </a:r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369518" y="2088716"/>
            <a:ext cx="8404964" cy="286232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FF0000"/>
                </a:solidFill>
              </a:rPr>
              <a:t>DO NOT REDISTRIBUTE!</a:t>
            </a:r>
          </a:p>
          <a:p>
            <a:endParaRPr lang="en-US" sz="3600" b="1" dirty="0" smtClean="0">
              <a:solidFill>
                <a:srgbClr val="FF0000"/>
              </a:solidFill>
            </a:endParaRPr>
          </a:p>
          <a:p>
            <a:r>
              <a:rPr lang="en-US" sz="3600" b="1" dirty="0" smtClean="0">
                <a:solidFill>
                  <a:srgbClr val="FF0000"/>
                </a:solidFill>
              </a:rPr>
              <a:t>DO NOT USE THIS DATA IN YOUR RESEARCH WITHOUT CREDITING </a:t>
            </a:r>
          </a:p>
          <a:p>
            <a:pPr algn="ctr"/>
            <a:r>
              <a:rPr lang="en-US" sz="3600" b="1" dirty="0" smtClean="0">
                <a:solidFill>
                  <a:srgbClr val="FF0000"/>
                </a:solidFill>
              </a:rPr>
              <a:t>HARVARD CLEAN ENERGY POJECT</a:t>
            </a:r>
            <a:endParaRPr lang="en-US" sz="3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073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schema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“metadata” or schema</a:t>
            </a:r>
          </a:p>
          <a:p>
            <a:pPr lvl="1"/>
            <a:r>
              <a:rPr lang="en-US" dirty="0" smtClean="0"/>
              <a:t>Data types</a:t>
            </a:r>
          </a:p>
          <a:p>
            <a:pPr lvl="1"/>
            <a:r>
              <a:rPr lang="en-US" dirty="0" smtClean="0"/>
              <a:t>Units</a:t>
            </a:r>
          </a:p>
          <a:p>
            <a:pPr lvl="1"/>
            <a:r>
              <a:rPr lang="en-US" dirty="0" smtClean="0"/>
              <a:t>“keys” (unique identifiers for molecules)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9164" y="3839857"/>
            <a:ext cx="4847833" cy="2688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11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6150" y="4402138"/>
            <a:ext cx="1397000" cy="139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File system basics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charset="0"/>
              <a:buChar char="•"/>
            </a:pPr>
            <a:r>
              <a:rPr lang="en-US" altLang="x-none" dirty="0"/>
              <a:t>File – container of data</a:t>
            </a:r>
          </a:p>
          <a:p>
            <a:pPr marL="457200" indent="-457200">
              <a:buFont typeface="Arial" charset="0"/>
              <a:buChar char="•"/>
            </a:pPr>
            <a:r>
              <a:rPr lang="en-US" altLang="x-none" dirty="0"/>
              <a:t>Directory – container of files and directories</a:t>
            </a:r>
          </a:p>
          <a:p>
            <a:pPr marL="457200" indent="-457200"/>
            <a:r>
              <a:rPr lang="en-US" altLang="x-none" dirty="0"/>
              <a:t>Directories are organized into a tree</a:t>
            </a:r>
          </a:p>
          <a:p>
            <a:endParaRPr lang="en-US" dirty="0"/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2540000" y="4795838"/>
            <a:ext cx="8350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x-none">
                <a:solidFill>
                  <a:schemeClr val="tx1"/>
                </a:solidFill>
              </a:rPr>
              <a:t>Data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5875" y="4417219"/>
            <a:ext cx="2133600" cy="116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4387850" y="4800600"/>
            <a:ext cx="15017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x-none" dirty="0">
                <a:solidFill>
                  <a:schemeClr val="tx1"/>
                </a:solidFill>
              </a:rPr>
              <a:t>README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9078" y="3149791"/>
            <a:ext cx="1397000" cy="139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3425" y="5689600"/>
            <a:ext cx="2133600" cy="116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2436617" y="6077668"/>
            <a:ext cx="129689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mtClean="0"/>
              <a:t>HCEPDB.csv</a:t>
            </a:r>
            <a:endParaRPr lang="en-US" dirty="0"/>
          </a:p>
        </p:txBody>
      </p:sp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5649912" y="4786709"/>
            <a:ext cx="26447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x-none">
                <a:solidFill>
                  <a:schemeClr val="tx1"/>
                </a:solidFill>
              </a:rPr>
              <a:t>File</a:t>
            </a:r>
          </a:p>
        </p:txBody>
      </p:sp>
      <p:sp>
        <p:nvSpPr>
          <p:cNvPr id="12" name="TextBox 11"/>
          <p:cNvSpPr txBox="1">
            <a:spLocks noChangeArrowheads="1"/>
          </p:cNvSpPr>
          <p:nvPr/>
        </p:nvSpPr>
        <p:spPr bwMode="auto">
          <a:xfrm>
            <a:off x="4038600" y="6019800"/>
            <a:ext cx="9683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x-none">
                <a:solidFill>
                  <a:schemeClr val="tx1"/>
                </a:solidFill>
              </a:rPr>
              <a:t>File</a:t>
            </a:r>
          </a:p>
        </p:txBody>
      </p:sp>
      <p:sp>
        <p:nvSpPr>
          <p:cNvPr id="13" name="TextBox 12"/>
          <p:cNvSpPr txBox="1">
            <a:spLocks noChangeArrowheads="1"/>
          </p:cNvSpPr>
          <p:nvPr/>
        </p:nvSpPr>
        <p:spPr bwMode="auto">
          <a:xfrm>
            <a:off x="787357" y="4808016"/>
            <a:ext cx="15240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x-none" smtClean="0"/>
              <a:t>Sub-d</a:t>
            </a:r>
            <a:r>
              <a:rPr lang="en-US" altLang="x-none" smtClean="0">
                <a:solidFill>
                  <a:schemeClr val="tx1"/>
                </a:solidFill>
              </a:rPr>
              <a:t>irectory</a:t>
            </a:r>
            <a:endParaRPr lang="en-US" altLang="x-none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4327525" y="3666824"/>
            <a:ext cx="264477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x-none" dirty="0" smtClean="0">
                <a:solidFill>
                  <a:schemeClr val="tx1"/>
                </a:solidFill>
              </a:rPr>
              <a:t>Directory (AKA </a:t>
            </a:r>
            <a:r>
              <a:rPr lang="en-US" altLang="x-none" dirty="0" err="1" smtClean="0">
                <a:solidFill>
                  <a:schemeClr val="tx1"/>
                </a:solidFill>
              </a:rPr>
              <a:t>dir</a:t>
            </a:r>
            <a:r>
              <a:rPr lang="en-US" altLang="x-none" dirty="0" smtClean="0">
                <a:solidFill>
                  <a:schemeClr val="tx1"/>
                </a:solidFill>
              </a:rPr>
              <a:t>)</a:t>
            </a:r>
            <a:endParaRPr lang="en-US" altLang="x-none" dirty="0">
              <a:solidFill>
                <a:schemeClr val="tx1"/>
              </a:solidFill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 flipH="1">
            <a:off x="3176588" y="4313238"/>
            <a:ext cx="436562" cy="20407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3613150" y="4313238"/>
            <a:ext cx="425450" cy="213084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>
            <a:off x="2914650" y="5505228"/>
            <a:ext cx="64428" cy="276371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2539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GUI vs. Command line</a:t>
            </a:r>
            <a:endParaRPr lang="en-US" dirty="0"/>
          </a:p>
        </p:txBody>
      </p:sp>
      <p:sp>
        <p:nvSpPr>
          <p:cNvPr id="19" name="Content Placeholder 2"/>
          <p:cNvSpPr txBox="1">
            <a:spLocks/>
          </p:cNvSpPr>
          <p:nvPr/>
        </p:nvSpPr>
        <p:spPr bwMode="auto">
          <a:xfrm>
            <a:off x="457200" y="1635690"/>
            <a:ext cx="8229600" cy="4329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x-none" dirty="0" smtClean="0"/>
              <a:t>Graphical User Interface (GUI)</a:t>
            </a:r>
          </a:p>
          <a:p>
            <a:endParaRPr lang="en-US" altLang="x-none" dirty="0" smtClean="0"/>
          </a:p>
          <a:p>
            <a:endParaRPr lang="en-US" altLang="x-none" dirty="0" smtClean="0"/>
          </a:p>
          <a:p>
            <a:endParaRPr lang="en-US" altLang="x-none" dirty="0" smtClean="0"/>
          </a:p>
          <a:p>
            <a:endParaRPr lang="en-US" altLang="x-none" dirty="0" smtClean="0"/>
          </a:p>
          <a:p>
            <a:r>
              <a:rPr lang="en-US" altLang="x-none" dirty="0" smtClean="0"/>
              <a:t>Command Line Interface (CLI)</a:t>
            </a:r>
            <a:endParaRPr lang="en-US" altLang="x-none" dirty="0"/>
          </a:p>
        </p:txBody>
      </p:sp>
      <p:pic>
        <p:nvPicPr>
          <p:cNvPr id="20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588" y="2245290"/>
            <a:ext cx="3463925" cy="2163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2245290"/>
            <a:ext cx="3662363" cy="212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9063" y="5134540"/>
            <a:ext cx="3657600" cy="1835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78673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Why pointy </a:t>
            </a:r>
            <a:r>
              <a:rPr lang="en-US" dirty="0" err="1" smtClean="0"/>
              <a:t>clicky</a:t>
            </a:r>
            <a:r>
              <a:rPr lang="en-US" dirty="0" smtClean="0"/>
              <a:t> bad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do you preserve a record of your actions?</a:t>
            </a:r>
          </a:p>
          <a:p>
            <a:endParaRPr lang="en-US" dirty="0"/>
          </a:p>
          <a:p>
            <a:r>
              <a:rPr lang="en-US" dirty="0" smtClean="0"/>
              <a:t>Using the command line you get history</a:t>
            </a:r>
          </a:p>
          <a:p>
            <a:endParaRPr lang="en-US" dirty="0"/>
          </a:p>
          <a:p>
            <a:r>
              <a:rPr lang="en-US" dirty="0" smtClean="0"/>
              <a:t>You can collect your commands into a ‘script’ that can be reused to exactly duplicate your procedure</a:t>
            </a:r>
          </a:p>
        </p:txBody>
      </p:sp>
    </p:spTree>
    <p:extLst>
      <p:ext uri="{BB962C8B-B14F-4D97-AF65-F5344CB8AC3E}">
        <p14:creationId xmlns:p14="http://schemas.microsoft.com/office/powerpoint/2010/main" val="965694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Command line tools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is the command line?</a:t>
            </a:r>
          </a:p>
          <a:p>
            <a:pPr lvl="1"/>
            <a:r>
              <a:rPr lang="en-US" dirty="0" smtClean="0"/>
              <a:t>Also known as a ‘shell’</a:t>
            </a:r>
          </a:p>
          <a:p>
            <a:pPr lvl="1"/>
            <a:r>
              <a:rPr lang="en-US" dirty="0" smtClean="0"/>
              <a:t>Most common shell is 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bash</a:t>
            </a:r>
            <a:r>
              <a:rPr lang="en-US" dirty="0" smtClean="0"/>
              <a:t> (what we will use)</a:t>
            </a:r>
          </a:p>
          <a:p>
            <a:pPr lvl="2"/>
            <a:r>
              <a:rPr lang="en-US" dirty="0" smtClean="0"/>
              <a:t>Bourne Again Shell</a:t>
            </a:r>
          </a:p>
          <a:p>
            <a:pPr lvl="2"/>
            <a:r>
              <a:rPr lang="en-US" dirty="0" smtClean="0"/>
              <a:t>Reimplementation of a shell from 1977</a:t>
            </a:r>
          </a:p>
          <a:p>
            <a:pPr lvl="2"/>
            <a:r>
              <a:rPr lang="en-US" dirty="0" smtClean="0"/>
              <a:t>Every OS/X Mac</a:t>
            </a:r>
          </a:p>
          <a:p>
            <a:pPr lvl="2"/>
            <a:r>
              <a:rPr lang="en-US" dirty="0" smtClean="0"/>
              <a:t>Every Linux box in the world</a:t>
            </a:r>
          </a:p>
          <a:p>
            <a:pPr lvl="2"/>
            <a:r>
              <a:rPr lang="en-US" dirty="0" smtClean="0"/>
              <a:t>Every supercomputer</a:t>
            </a:r>
          </a:p>
          <a:p>
            <a:pPr lvl="1"/>
            <a:r>
              <a:rPr lang="en-US" dirty="0" smtClean="0"/>
              <a:t>’Programming’ language itself</a:t>
            </a:r>
          </a:p>
          <a:p>
            <a:pPr lvl="2"/>
            <a:r>
              <a:rPr lang="en-US" dirty="0" smtClean="0"/>
              <a:t>‘scripting’ language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43275"/>
          <a:stretch/>
        </p:blipFill>
        <p:spPr>
          <a:xfrm>
            <a:off x="6932809" y="3389750"/>
            <a:ext cx="1584890" cy="18161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932265" y="5302950"/>
            <a:ext cx="1585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Ken Thompson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123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Command line tools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Where is the command line?</a:t>
            </a:r>
          </a:p>
          <a:p>
            <a:pPr lvl="1">
              <a:defRPr/>
            </a:pPr>
            <a:r>
              <a:rPr lang="en-US" dirty="0"/>
              <a:t>Mac (pre-installed)</a:t>
            </a:r>
          </a:p>
          <a:p>
            <a:pPr lvl="2">
              <a:defRPr/>
            </a:pPr>
            <a:r>
              <a:rPr lang="en-US" dirty="0"/>
              <a:t>Applications -&gt; Utilities -&gt; Terminal</a:t>
            </a:r>
          </a:p>
          <a:p>
            <a:pPr lvl="1">
              <a:defRPr/>
            </a:pPr>
            <a:endParaRPr lang="en-US" dirty="0"/>
          </a:p>
          <a:p>
            <a:pPr lvl="1">
              <a:defRPr/>
            </a:pPr>
            <a:r>
              <a:rPr lang="en-US" dirty="0"/>
              <a:t>Windows (after install </a:t>
            </a:r>
            <a:r>
              <a:rPr lang="en-US" dirty="0" err="1"/>
              <a:t>Git</a:t>
            </a:r>
            <a:r>
              <a:rPr lang="en-US" dirty="0"/>
              <a:t> / Bash)</a:t>
            </a:r>
          </a:p>
          <a:p>
            <a:pPr lvl="2">
              <a:defRPr/>
            </a:pPr>
            <a:r>
              <a:rPr lang="en-US" dirty="0"/>
              <a:t>Start -&gt; </a:t>
            </a:r>
            <a:r>
              <a:rPr lang="en-US" dirty="0" err="1"/>
              <a:t>Git</a:t>
            </a:r>
            <a:r>
              <a:rPr lang="en-US" dirty="0"/>
              <a:t> -&gt; </a:t>
            </a:r>
            <a:r>
              <a:rPr lang="en-US" dirty="0" err="1"/>
              <a:t>Git</a:t>
            </a:r>
            <a:r>
              <a:rPr lang="en-US" dirty="0"/>
              <a:t> Bash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Give it a go!  Open a shell window.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9412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Command line tools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Commands take ‘arguments’ </a:t>
            </a:r>
          </a:p>
          <a:p>
            <a:pPr lvl="1"/>
            <a:r>
              <a:rPr lang="en-US" dirty="0" smtClean="0"/>
              <a:t>Stuff after the command name</a:t>
            </a:r>
          </a:p>
          <a:p>
            <a:pPr lvl="1"/>
            <a:r>
              <a:rPr lang="en-US" dirty="0" smtClean="0"/>
              <a:t>Arguments alter the function of the command</a:t>
            </a:r>
          </a:p>
          <a:p>
            <a:pPr lvl="2"/>
            <a:r>
              <a:rPr lang="en-US" dirty="0" smtClean="0"/>
              <a:t>E.g. specify what file to use as input or output</a:t>
            </a:r>
          </a:p>
          <a:p>
            <a:pPr lvl="1"/>
            <a:r>
              <a:rPr lang="en-US" dirty="0" smtClean="0"/>
              <a:t>Many commands accept the special argument to return help, usually one of</a:t>
            </a:r>
          </a:p>
          <a:p>
            <a:pPr lvl="2"/>
            <a:r>
              <a:rPr lang="en-US" dirty="0" smtClean="0"/>
              <a:t>--help</a:t>
            </a:r>
          </a:p>
          <a:p>
            <a:pPr lvl="2"/>
            <a:r>
              <a:rPr lang="en-US" dirty="0" smtClean="0"/>
              <a:t>-help</a:t>
            </a:r>
          </a:p>
          <a:p>
            <a:pPr lvl="2"/>
            <a:r>
              <a:rPr lang="en-US" dirty="0" smtClean="0"/>
              <a:t>-h</a:t>
            </a:r>
          </a:p>
          <a:p>
            <a:pPr lvl="2"/>
            <a:r>
              <a:rPr lang="en-US" strike="sngStrike" dirty="0" smtClean="0"/>
              <a:t>-</a:t>
            </a:r>
            <a:r>
              <a:rPr lang="en-US" strike="sngStrike" dirty="0" err="1" smtClean="0"/>
              <a:t>omghelpmeImlost</a:t>
            </a:r>
            <a:endParaRPr lang="en-US" strike="sngStrike" dirty="0"/>
          </a:p>
        </p:txBody>
      </p:sp>
    </p:spTree>
    <p:extLst>
      <p:ext uri="{BB962C8B-B14F-4D97-AF65-F5344CB8AC3E}">
        <p14:creationId xmlns:p14="http://schemas.microsoft.com/office/powerpoint/2010/main" val="1453624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Who are you?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You are interdisciplinary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672" y="2083243"/>
            <a:ext cx="7938655" cy="4574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132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Command line tips and tricks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Tab completion is your friend</a:t>
            </a:r>
          </a:p>
          <a:p>
            <a:pPr lvl="1"/>
            <a:r>
              <a:rPr lang="en-US" dirty="0" smtClean="0"/>
              <a:t>When entering a file arguments</a:t>
            </a:r>
          </a:p>
          <a:p>
            <a:pPr lvl="1"/>
            <a:r>
              <a:rPr lang="en-US" dirty="0" smtClean="0"/>
              <a:t>When entering directory </a:t>
            </a:r>
            <a:r>
              <a:rPr lang="en-US" dirty="0" err="1" smtClean="0"/>
              <a:t>pathes</a:t>
            </a:r>
            <a:endParaRPr lang="en-US" dirty="0" smtClean="0"/>
          </a:p>
          <a:p>
            <a:pPr lvl="1"/>
            <a:r>
              <a:rPr lang="en-US" dirty="0" smtClean="0"/>
              <a:t>Hitting tab will autocomplete the filename!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I will pester you about this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2720" y="3804634"/>
            <a:ext cx="2679700" cy="303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552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Commands for </a:t>
            </a:r>
            <a:r>
              <a:rPr lang="en-US" altLang="x-none" dirty="0" smtClean="0"/>
              <a:t>files </a:t>
            </a:r>
            <a:r>
              <a:rPr lang="en-US" altLang="x-none" dirty="0"/>
              <a:t>&amp; </a:t>
            </a:r>
            <a:r>
              <a:rPr lang="en-US" altLang="x-none" dirty="0" err="1" smtClean="0"/>
              <a:t>dirs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charset="0"/>
              <a:buChar char="•"/>
            </a:pPr>
            <a:r>
              <a:rPr lang="en-US" altLang="x-none" dirty="0"/>
              <a:t>By category</a:t>
            </a:r>
          </a:p>
          <a:p>
            <a:pPr marL="857250" lvl="1" indent="-457200">
              <a:buFont typeface="Arial" charset="0"/>
              <a:buChar char="•"/>
            </a:pPr>
            <a:r>
              <a:rPr lang="en-US" altLang="x-none" dirty="0"/>
              <a:t>Create</a:t>
            </a:r>
          </a:p>
          <a:p>
            <a:pPr marL="1257300" lvl="2" indent="-457200">
              <a:buFont typeface="Arial" charset="0"/>
              <a:buChar char="•"/>
            </a:pPr>
            <a:r>
              <a:rPr lang="en-US" altLang="x-none" dirty="0"/>
              <a:t>Directory: </a:t>
            </a:r>
            <a:r>
              <a:rPr lang="en-US" altLang="x-none" dirty="0" err="1">
                <a:latin typeface="Courier New" charset="0"/>
              </a:rPr>
              <a:t>mkdir</a:t>
            </a:r>
            <a:endParaRPr lang="en-US" altLang="x-none" dirty="0">
              <a:latin typeface="Courier New" charset="0"/>
            </a:endParaRPr>
          </a:p>
          <a:p>
            <a:pPr marL="1257300" lvl="2" indent="-457200">
              <a:buFont typeface="Arial" charset="0"/>
              <a:buChar char="•"/>
            </a:pPr>
            <a:r>
              <a:rPr lang="en-US" altLang="x-none" dirty="0"/>
              <a:t>File: various (e.g., </a:t>
            </a:r>
            <a:r>
              <a:rPr lang="en-US" altLang="x-none" dirty="0" err="1" smtClean="0">
                <a:latin typeface="Courier New" charset="0"/>
              </a:rPr>
              <a:t>cp</a:t>
            </a:r>
            <a:r>
              <a:rPr lang="en-US" altLang="x-none" dirty="0" smtClean="0">
                <a:latin typeface="Courier New" charset="0"/>
              </a:rPr>
              <a:t>, touch</a:t>
            </a:r>
            <a:r>
              <a:rPr lang="en-US" altLang="x-none" dirty="0" smtClean="0"/>
              <a:t>)</a:t>
            </a:r>
            <a:endParaRPr lang="en-US" altLang="x-none" dirty="0"/>
          </a:p>
          <a:p>
            <a:pPr marL="857250" lvl="1" indent="-457200">
              <a:buFont typeface="Arial" charset="0"/>
              <a:buChar char="•"/>
            </a:pPr>
            <a:r>
              <a:rPr lang="en-US" altLang="x-none" dirty="0"/>
              <a:t>View contents</a:t>
            </a:r>
          </a:p>
          <a:p>
            <a:pPr marL="1257300" lvl="2" indent="-457200">
              <a:buFont typeface="Arial" charset="0"/>
              <a:buChar char="•"/>
            </a:pPr>
            <a:r>
              <a:rPr lang="en-US" altLang="x-none" dirty="0"/>
              <a:t>Directory: </a:t>
            </a:r>
            <a:r>
              <a:rPr lang="en-US" altLang="x-none" dirty="0">
                <a:latin typeface="Courier New" charset="0"/>
              </a:rPr>
              <a:t>ls</a:t>
            </a:r>
          </a:p>
          <a:p>
            <a:pPr marL="1257300" lvl="2" indent="-457200">
              <a:buFont typeface="Arial" charset="0"/>
              <a:buChar char="•"/>
            </a:pPr>
            <a:r>
              <a:rPr lang="en-US" altLang="x-none" dirty="0"/>
              <a:t>File: </a:t>
            </a:r>
            <a:r>
              <a:rPr lang="en-US" altLang="x-none" dirty="0">
                <a:latin typeface="Courier New" charset="0"/>
              </a:rPr>
              <a:t>cat</a:t>
            </a:r>
          </a:p>
          <a:p>
            <a:pPr marL="857250" lvl="1" indent="-457200">
              <a:buFont typeface="Arial" charset="0"/>
              <a:buChar char="•"/>
            </a:pPr>
            <a:r>
              <a:rPr lang="en-US" altLang="x-none" dirty="0"/>
              <a:t>Remove</a:t>
            </a:r>
          </a:p>
          <a:p>
            <a:pPr marL="1257300" lvl="2" indent="-457200">
              <a:buFont typeface="Arial" charset="0"/>
              <a:buChar char="•"/>
            </a:pPr>
            <a:r>
              <a:rPr lang="en-US" altLang="x-none" dirty="0"/>
              <a:t>Directory: </a:t>
            </a:r>
            <a:r>
              <a:rPr lang="en-US" altLang="x-none" dirty="0" err="1">
                <a:latin typeface="Courier New" charset="0"/>
              </a:rPr>
              <a:t>rmdir</a:t>
            </a:r>
            <a:endParaRPr lang="en-US" altLang="x-none" dirty="0">
              <a:latin typeface="Courier New" charset="0"/>
            </a:endParaRPr>
          </a:p>
          <a:p>
            <a:pPr marL="1257300" lvl="2" indent="-457200">
              <a:buFont typeface="Arial" charset="0"/>
              <a:buChar char="•"/>
            </a:pPr>
            <a:r>
              <a:rPr lang="en-US" altLang="x-none" dirty="0"/>
              <a:t>File: </a:t>
            </a:r>
            <a:r>
              <a:rPr lang="en-US" altLang="x-none" dirty="0" err="1">
                <a:latin typeface="Courier New" charset="0"/>
              </a:rPr>
              <a:t>rm</a:t>
            </a:r>
            <a:endParaRPr lang="en-US" altLang="x-none" dirty="0"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4325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Navigate to a location</a:t>
            </a:r>
          </a:p>
          <a:p>
            <a:r>
              <a:rPr lang="en-US" dirty="0" smtClean="0"/>
              <a:t>Create a project directory</a:t>
            </a:r>
          </a:p>
          <a:p>
            <a:pPr lvl="1"/>
            <a:r>
              <a:rPr lang="en-US" dirty="0" smtClean="0"/>
              <a:t>Create a README</a:t>
            </a:r>
          </a:p>
          <a:p>
            <a:pPr lvl="1"/>
            <a:r>
              <a:rPr lang="en-US" dirty="0" smtClean="0"/>
              <a:t>Download the HCEP data</a:t>
            </a:r>
          </a:p>
          <a:p>
            <a:pPr lvl="1"/>
            <a:r>
              <a:rPr lang="en-US" dirty="0" smtClean="0"/>
              <a:t>Unpack the data</a:t>
            </a:r>
          </a:p>
          <a:p>
            <a:pPr lvl="1"/>
            <a:r>
              <a:rPr lang="en-US" dirty="0" smtClean="0"/>
              <a:t>Look at the data</a:t>
            </a:r>
          </a:p>
          <a:p>
            <a:r>
              <a:rPr lang="en-US" dirty="0" smtClean="0"/>
              <a:t>Automate the workflow</a:t>
            </a:r>
          </a:p>
        </p:txBody>
      </p:sp>
    </p:spTree>
    <p:extLst>
      <p:ext uri="{BB962C8B-B14F-4D97-AF65-F5344CB8AC3E}">
        <p14:creationId xmlns:p14="http://schemas.microsoft.com/office/powerpoint/2010/main" val="1456375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Useful shell commands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8622855"/>
              </p:ext>
            </p:extLst>
          </p:nvPr>
        </p:nvGraphicFramePr>
        <p:xfrm>
          <a:off x="457200" y="1600200"/>
          <a:ext cx="8229600" cy="46418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257881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Command</a:t>
                      </a: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Task</a:t>
                      </a: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Example usage</a:t>
                      </a:r>
                    </a:p>
                  </a:txBody>
                  <a:tcPr marL="12700" marR="12700" marT="25403" marB="25403" anchor="b"/>
                </a:tc>
              </a:tr>
              <a:tr h="257881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ls</a:t>
                      </a: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List files</a:t>
                      </a: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ourier New"/>
                        </a:rPr>
                        <a:t>ls</a:t>
                      </a:r>
                    </a:p>
                  </a:txBody>
                  <a:tcPr marL="12700" marR="12700" marT="25403" marB="25403" anchor="b"/>
                </a:tc>
              </a:tr>
              <a:tr h="257881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cp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Copy files</a:t>
                      </a: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urier New"/>
                        </a:rPr>
                        <a:t>cp</a:t>
                      </a:r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ourier New"/>
                        </a:rPr>
                        <a:t> </a:t>
                      </a:r>
                      <a:r>
                        <a:rPr 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urier New"/>
                        </a:rPr>
                        <a:t>original_file</a:t>
                      </a:r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ourier New"/>
                        </a:rPr>
                        <a:t> </a:t>
                      </a:r>
                      <a:r>
                        <a:rPr 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urier New"/>
                        </a:rPr>
                        <a:t>new_file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ourier New"/>
                      </a:endParaRPr>
                    </a:p>
                  </a:txBody>
                  <a:tcPr marL="12700" marR="12700" marT="25403" marB="25403" anchor="b"/>
                </a:tc>
              </a:tr>
              <a:tr h="257881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mv</a:t>
                      </a: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Move / rename files</a:t>
                      </a: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ourier New"/>
                        </a:rPr>
                        <a:t>mv original_file new_file</a:t>
                      </a:r>
                    </a:p>
                  </a:txBody>
                  <a:tcPr marL="12700" marR="12700" marT="25403" marB="25403" anchor="b"/>
                </a:tc>
              </a:tr>
              <a:tr h="257881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rm</a:t>
                      </a: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Remove / delete files</a:t>
                      </a: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ourier New"/>
                        </a:rPr>
                        <a:t>rm original_file</a:t>
                      </a:r>
                    </a:p>
                  </a:txBody>
                  <a:tcPr marL="12700" marR="12700" marT="25403" marB="25403" anchor="b"/>
                </a:tc>
              </a:tr>
              <a:tr h="257881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cd</a:t>
                      </a: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Change directory</a:t>
                      </a: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ourier New"/>
                        </a:rPr>
                        <a:t>cd some_directory</a:t>
                      </a:r>
                    </a:p>
                  </a:txBody>
                  <a:tcPr marL="12700" marR="12700" marT="25403" marB="25403" anchor="b"/>
                </a:tc>
              </a:tr>
              <a:tr h="257881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pwd</a:t>
                      </a: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Print working / current directory</a:t>
                      </a: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ourier New"/>
                        </a:rPr>
                        <a:t>pwd</a:t>
                      </a:r>
                    </a:p>
                  </a:txBody>
                  <a:tcPr marL="12700" marR="12700" marT="25403" marB="25403" anchor="b"/>
                </a:tc>
              </a:tr>
              <a:tr h="257881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mkdir</a:t>
                      </a: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Create directory</a:t>
                      </a: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ourier New"/>
                        </a:rPr>
                        <a:t>mkdir some_directory</a:t>
                      </a:r>
                    </a:p>
                  </a:txBody>
                  <a:tcPr marL="12700" marR="12700" marT="25403" marB="25403" anchor="b"/>
                </a:tc>
              </a:tr>
              <a:tr h="257881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rmdir</a:t>
                      </a: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Remove / delete directory</a:t>
                      </a: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ourier New"/>
                        </a:rPr>
                        <a:t>rmdir some_directory</a:t>
                      </a:r>
                    </a:p>
                  </a:txBody>
                  <a:tcPr marL="12700" marR="12700" marT="25403" marB="25403" anchor="b"/>
                </a:tc>
              </a:tr>
              <a:tr h="257881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cat</a:t>
                      </a: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View files</a:t>
                      </a: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ourier New"/>
                        </a:rPr>
                        <a:t>cat some_file</a:t>
                      </a:r>
                    </a:p>
                  </a:txBody>
                  <a:tcPr marL="12700" marR="12700" marT="25403" marB="25403" anchor="b"/>
                </a:tc>
              </a:tr>
              <a:tr h="257881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head</a:t>
                      </a: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View </a:t>
                      </a:r>
                      <a:r>
                        <a:rPr 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begining</a:t>
                      </a:r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of file</a:t>
                      </a: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ourier New"/>
                        </a:rPr>
                        <a:t>head some_file</a:t>
                      </a:r>
                    </a:p>
                  </a:txBody>
                  <a:tcPr marL="12700" marR="12700" marT="25403" marB="25403" anchor="b"/>
                </a:tc>
              </a:tr>
              <a:tr h="257881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tail</a:t>
                      </a: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View end of file</a:t>
                      </a: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ourier New"/>
                        </a:rPr>
                        <a:t>tail some_file</a:t>
                      </a:r>
                    </a:p>
                  </a:txBody>
                  <a:tcPr marL="12700" marR="12700" marT="25403" marB="25403" anchor="b"/>
                </a:tc>
              </a:tr>
              <a:tr h="257881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grep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Search file for matching lines</a:t>
                      </a: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ourier New"/>
                        </a:rPr>
                        <a:t>grep search.text some_file</a:t>
                      </a:r>
                    </a:p>
                  </a:txBody>
                  <a:tcPr marL="12700" marR="12700" marT="25403" marB="25403" anchor="b"/>
                </a:tc>
              </a:tr>
              <a:tr h="257881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sort</a:t>
                      </a: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Sort lines</a:t>
                      </a: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ourier New"/>
                        </a:rPr>
                        <a:t>sort some_file</a:t>
                      </a:r>
                    </a:p>
                  </a:txBody>
                  <a:tcPr marL="12700" marR="12700" marT="25403" marB="25403" anchor="b"/>
                </a:tc>
              </a:tr>
              <a:tr h="257881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uniq</a:t>
                      </a: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Print unique lines</a:t>
                      </a: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ourier New"/>
                        </a:rPr>
                        <a:t>uniq some_file</a:t>
                      </a:r>
                    </a:p>
                  </a:txBody>
                  <a:tcPr marL="12700" marR="12700" marT="25403" marB="25403" anchor="b"/>
                </a:tc>
              </a:tr>
              <a:tr h="257881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diff</a:t>
                      </a: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Compare to files</a:t>
                      </a: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ourier New"/>
                        </a:rPr>
                        <a:t>diff </a:t>
                      </a:r>
                      <a:r>
                        <a:rPr 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urier New"/>
                        </a:rPr>
                        <a:t>original_file</a:t>
                      </a:r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ourier New"/>
                        </a:rPr>
                        <a:t> </a:t>
                      </a:r>
                      <a:r>
                        <a:rPr 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urier New"/>
                        </a:rPr>
                        <a:t>new_file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ourier New"/>
                      </a:endParaRPr>
                    </a:p>
                  </a:txBody>
                  <a:tcPr marL="12700" marR="12700" marT="25403" marB="25403" anchor="b"/>
                </a:tc>
              </a:tr>
              <a:tr h="257881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unzip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Uncompress</a:t>
                      </a:r>
                      <a:r>
                        <a:rPr lang="en-US" sz="13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a file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ourier New"/>
                        </a:rPr>
                        <a:t>unzip </a:t>
                      </a:r>
                      <a:r>
                        <a:rPr lang="en-US" sz="13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ourier New"/>
                        </a:rPr>
                        <a:t>compressed_file.zip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ourier New"/>
                      </a:endParaRPr>
                    </a:p>
                  </a:txBody>
                  <a:tcPr marL="12700" marR="12700" marT="25403" marB="25403" anchor="b"/>
                </a:tc>
              </a:tr>
              <a:tr h="257881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curl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Download</a:t>
                      </a:r>
                      <a:r>
                        <a:rPr lang="en-US" sz="13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a file using its URL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ourier New"/>
                        </a:rPr>
                        <a:t>curl some</a:t>
                      </a:r>
                      <a:r>
                        <a:rPr lang="en-US" sz="13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ourier New"/>
                        </a:rPr>
                        <a:t> URL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ourier New"/>
                      </a:endParaRPr>
                    </a:p>
                  </a:txBody>
                  <a:tcPr marL="12700" marR="12700" marT="25403" marB="25403" anchor="b"/>
                </a:tc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72024" y="6374516"/>
            <a:ext cx="89999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altLang="x-none" dirty="0">
                <a:solidFill>
                  <a:srgbClr val="000000"/>
                </a:solidFill>
                <a:latin typeface="Calibri" charset="0"/>
              </a:rPr>
              <a:t>Also see </a:t>
            </a:r>
            <a:r>
              <a:rPr lang="en-US" altLang="x-none" dirty="0">
                <a:solidFill>
                  <a:srgbClr val="000000"/>
                </a:solidFill>
                <a:latin typeface="Calibri" charset="0"/>
                <a:hlinkClick r:id="rId2"/>
              </a:rPr>
              <a:t>http://</a:t>
            </a:r>
            <a:r>
              <a:rPr lang="en-US" altLang="x-none" dirty="0" smtClean="0">
                <a:solidFill>
                  <a:srgbClr val="000000"/>
                </a:solidFill>
                <a:latin typeface="Calibri" charset="0"/>
                <a:hlinkClick r:id="rId2"/>
              </a:rPr>
              <a:t>www.pixelbeat.org/cmdline.html</a:t>
            </a:r>
            <a:r>
              <a:rPr lang="en-US" altLang="x-none" dirty="0" smtClean="0">
                <a:solidFill>
                  <a:srgbClr val="000000"/>
                </a:solidFill>
                <a:latin typeface="Calibri" charset="0"/>
              </a:rPr>
              <a:t> or google ‘shell + command name’</a:t>
            </a:r>
            <a:endParaRPr lang="en-US" altLang="x-none" dirty="0">
              <a:solidFill>
                <a:srgbClr val="000000"/>
              </a:solidFill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0656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Who are you?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You are motivated by different things</a:t>
            </a:r>
          </a:p>
          <a:p>
            <a:pPr lvl="1"/>
            <a:r>
              <a:rPr lang="en-US" dirty="0" smtClean="0"/>
              <a:t>Energy</a:t>
            </a:r>
          </a:p>
          <a:p>
            <a:pPr lvl="1"/>
            <a:r>
              <a:rPr lang="en-US" dirty="0" smtClean="0"/>
              <a:t>Environment</a:t>
            </a:r>
          </a:p>
          <a:p>
            <a:pPr lvl="1"/>
            <a:r>
              <a:rPr lang="en-US" dirty="0" smtClean="0"/>
              <a:t>Health</a:t>
            </a:r>
          </a:p>
          <a:p>
            <a:pPr lvl="1"/>
            <a:r>
              <a:rPr lang="en-US" dirty="0" smtClean="0"/>
              <a:t>Social good</a:t>
            </a:r>
          </a:p>
          <a:p>
            <a:pPr lvl="1"/>
            <a:r>
              <a:rPr lang="en-US" dirty="0" smtClean="0"/>
              <a:t>Getting a 4.0 in these two classes and nothing else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3392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Who are you?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686801" cy="5070245"/>
          </a:xfrm>
        </p:spPr>
        <p:txBody>
          <a:bodyPr>
            <a:normAutofit/>
          </a:bodyPr>
          <a:lstStyle/>
          <a:p>
            <a:r>
              <a:rPr lang="en-US" dirty="0" smtClean="0"/>
              <a:t>How many of you have written some code?</a:t>
            </a:r>
          </a:p>
          <a:p>
            <a:pPr lvl="1"/>
            <a:r>
              <a:rPr lang="en-US" dirty="0" err="1" smtClean="0"/>
              <a:t>Matlab</a:t>
            </a:r>
            <a:r>
              <a:rPr lang="en-US" dirty="0" smtClean="0"/>
              <a:t>?</a:t>
            </a:r>
            <a:endParaRPr lang="en-US" dirty="0" smtClean="0"/>
          </a:p>
          <a:p>
            <a:pPr lvl="1"/>
            <a:r>
              <a:rPr lang="en-US" dirty="0" smtClean="0"/>
              <a:t>C / C++?</a:t>
            </a:r>
          </a:p>
          <a:p>
            <a:pPr lvl="1"/>
            <a:r>
              <a:rPr lang="en-US" dirty="0" smtClean="0"/>
              <a:t>R?</a:t>
            </a:r>
          </a:p>
          <a:p>
            <a:pPr lvl="1"/>
            <a:r>
              <a:rPr lang="en-US" dirty="0" smtClean="0"/>
              <a:t>Python?</a:t>
            </a:r>
          </a:p>
          <a:p>
            <a:r>
              <a:rPr lang="en-US" dirty="0" smtClean="0"/>
              <a:t>Did you use functions?</a:t>
            </a:r>
          </a:p>
          <a:p>
            <a:r>
              <a:rPr lang="en-US" dirty="0" smtClean="0"/>
              <a:t>Did you use version control during development?</a:t>
            </a:r>
          </a:p>
          <a:p>
            <a:r>
              <a:rPr lang="en-US" dirty="0" smtClean="0"/>
              <a:t>Did you work in a team?</a:t>
            </a:r>
          </a:p>
          <a:p>
            <a:r>
              <a:rPr lang="en-US" dirty="0" smtClean="0"/>
              <a:t>Did you write documentation or tests?</a:t>
            </a:r>
          </a:p>
        </p:txBody>
      </p:sp>
    </p:spTree>
    <p:extLst>
      <p:ext uri="{BB962C8B-B14F-4D97-AF65-F5344CB8AC3E}">
        <p14:creationId xmlns:p14="http://schemas.microsoft.com/office/powerpoint/2010/main" val="643908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this class?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686801" cy="5070245"/>
          </a:xfrm>
        </p:spPr>
        <p:txBody>
          <a:bodyPr>
            <a:normAutofit/>
          </a:bodyPr>
          <a:lstStyle/>
          <a:p>
            <a:r>
              <a:rPr lang="en-US" dirty="0" smtClean="0"/>
              <a:t>If you answered ‘No’ to any of the previous questions you are in the right place!</a:t>
            </a:r>
          </a:p>
          <a:p>
            <a:endParaRPr lang="en-US" dirty="0"/>
          </a:p>
          <a:p>
            <a:r>
              <a:rPr lang="en-US" dirty="0" smtClean="0"/>
              <a:t>Software Engineering for Data Scientists</a:t>
            </a:r>
          </a:p>
          <a:p>
            <a:pPr lvl="1"/>
            <a:r>
              <a:rPr lang="en-US" dirty="0" smtClean="0"/>
              <a:t>Software Engineering</a:t>
            </a:r>
          </a:p>
          <a:p>
            <a:pPr lvl="2"/>
            <a:r>
              <a:rPr lang="en-US" dirty="0"/>
              <a:t>A</a:t>
            </a:r>
            <a:r>
              <a:rPr lang="en-US" dirty="0" smtClean="0"/>
              <a:t>pplication </a:t>
            </a:r>
            <a:r>
              <a:rPr lang="en-US" dirty="0"/>
              <a:t>of </a:t>
            </a:r>
            <a:r>
              <a:rPr lang="en-US" dirty="0">
                <a:hlinkClick r:id="rId3"/>
              </a:rPr>
              <a:t>engineering</a:t>
            </a:r>
            <a:r>
              <a:rPr lang="en-US" dirty="0"/>
              <a:t> to the </a:t>
            </a:r>
            <a:r>
              <a:rPr lang="en-US" dirty="0">
                <a:hlinkClick r:id="rId4"/>
              </a:rPr>
              <a:t>design</a:t>
            </a:r>
            <a:r>
              <a:rPr lang="en-US" dirty="0"/>
              <a:t>, </a:t>
            </a:r>
            <a:r>
              <a:rPr lang="en-US" dirty="0">
                <a:hlinkClick r:id="rId5"/>
              </a:rPr>
              <a:t>development</a:t>
            </a:r>
            <a:r>
              <a:rPr lang="en-US" dirty="0"/>
              <a:t>, </a:t>
            </a:r>
            <a:r>
              <a:rPr lang="en-US" dirty="0">
                <a:hlinkClick r:id="rId6"/>
              </a:rPr>
              <a:t>implementation</a:t>
            </a:r>
            <a:r>
              <a:rPr lang="en-US" dirty="0"/>
              <a:t>, </a:t>
            </a:r>
            <a:r>
              <a:rPr lang="en-US" dirty="0">
                <a:hlinkClick r:id="rId7"/>
              </a:rPr>
              <a:t>testing</a:t>
            </a:r>
            <a:r>
              <a:rPr lang="en-US" dirty="0"/>
              <a:t> and </a:t>
            </a:r>
            <a:r>
              <a:rPr lang="en-US" dirty="0">
                <a:hlinkClick r:id="rId8"/>
              </a:rPr>
              <a:t>maintenance</a:t>
            </a:r>
            <a:r>
              <a:rPr lang="en-US" dirty="0"/>
              <a:t> of </a:t>
            </a:r>
            <a:r>
              <a:rPr lang="en-US" dirty="0">
                <a:hlinkClick r:id="rId9"/>
              </a:rPr>
              <a:t>software</a:t>
            </a:r>
            <a:r>
              <a:rPr lang="en-US" dirty="0"/>
              <a:t> in a systematic </a:t>
            </a:r>
            <a:r>
              <a:rPr lang="en-US" dirty="0" smtClean="0"/>
              <a:t>method</a:t>
            </a:r>
          </a:p>
          <a:p>
            <a:pPr lvl="1"/>
            <a:r>
              <a:rPr lang="en-US" dirty="0" smtClean="0"/>
              <a:t>Data Science</a:t>
            </a:r>
          </a:p>
          <a:p>
            <a:pPr lvl="2"/>
            <a:r>
              <a:rPr lang="en-US" dirty="0" smtClean="0"/>
              <a:t>Data </a:t>
            </a:r>
            <a:r>
              <a:rPr lang="en-US" dirty="0"/>
              <a:t>Science Methods for Clean Energy </a:t>
            </a:r>
            <a:r>
              <a:rPr lang="en-US" dirty="0" smtClean="0"/>
              <a:t>Research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7552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Data Science?</a:t>
            </a:r>
            <a:endParaRPr lang="en-US" dirty="0"/>
          </a:p>
        </p:txBody>
      </p:sp>
      <p:pic>
        <p:nvPicPr>
          <p:cNvPr id="5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4452" y="1850721"/>
            <a:ext cx="3671888" cy="350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231731" y="5734042"/>
            <a:ext cx="86241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hlinkClick r:id="rId4"/>
              </a:rPr>
              <a:t>http://</a:t>
            </a:r>
            <a:r>
              <a:rPr lang="en-US" dirty="0" err="1" smtClean="0">
                <a:hlinkClick r:id="rId4"/>
              </a:rPr>
              <a:t>www.forbes.com</a:t>
            </a:r>
            <a:r>
              <a:rPr lang="en-US" dirty="0" smtClean="0">
                <a:hlinkClick r:id="rId4"/>
              </a:rPr>
              <a:t>/sites/</a:t>
            </a:r>
            <a:r>
              <a:rPr lang="en-US" dirty="0" err="1" smtClean="0">
                <a:hlinkClick r:id="rId4"/>
              </a:rPr>
              <a:t>gilpress</a:t>
            </a:r>
            <a:r>
              <a:rPr lang="en-US" dirty="0" smtClean="0">
                <a:hlinkClick r:id="rId4"/>
              </a:rPr>
              <a:t>/2013/05/28/a-very-short-history-of-data-science</a:t>
            </a:r>
            <a:endParaRPr lang="en-US" dirty="0"/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2192055" y="3469369"/>
            <a:ext cx="2379945" cy="125601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 rot="17855687">
            <a:off x="160431" y="3341712"/>
            <a:ext cx="33734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Software Engineering</a:t>
            </a:r>
            <a:endParaRPr lang="en-US" sz="2800" b="1" dirty="0">
              <a:solidFill>
                <a:srgbClr val="FF0000"/>
              </a:solidFill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H="1" flipV="1">
            <a:off x="4870806" y="3469369"/>
            <a:ext cx="1893249" cy="254971"/>
          </a:xfrm>
          <a:prstGeom prst="straightConnector1">
            <a:avLst/>
          </a:prstGeom>
          <a:ln w="38100">
            <a:solidFill>
              <a:srgbClr val="00B05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 rot="4489023">
            <a:off x="6437606" y="3341709"/>
            <a:ext cx="1462260" cy="52322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b="1" smtClean="0">
                <a:solidFill>
                  <a:srgbClr val="00B050"/>
                </a:solidFill>
              </a:rPr>
              <a:t>DSMCER</a:t>
            </a:r>
            <a:endParaRPr lang="en-US" sz="28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8751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Software Engineering?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Engineering principles</a:t>
            </a:r>
          </a:p>
          <a:p>
            <a:pPr lvl="1"/>
            <a:r>
              <a:rPr lang="en-US" dirty="0" smtClean="0"/>
              <a:t>Design</a:t>
            </a:r>
          </a:p>
          <a:p>
            <a:pPr lvl="1"/>
            <a:r>
              <a:rPr lang="en-US" dirty="0" smtClean="0"/>
              <a:t>Development</a:t>
            </a:r>
          </a:p>
          <a:p>
            <a:pPr lvl="1"/>
            <a:r>
              <a:rPr lang="en-US" dirty="0" smtClean="0"/>
              <a:t>Implementation</a:t>
            </a:r>
          </a:p>
          <a:p>
            <a:pPr lvl="1"/>
            <a:r>
              <a:rPr lang="en-US" dirty="0" smtClean="0"/>
              <a:t>Testing</a:t>
            </a:r>
          </a:p>
          <a:p>
            <a:pPr lvl="1"/>
            <a:r>
              <a:rPr lang="en-US" dirty="0" smtClean="0"/>
              <a:t>Maintenance</a:t>
            </a:r>
          </a:p>
          <a:p>
            <a:pPr lvl="1"/>
            <a:r>
              <a:rPr lang="en-US" dirty="0" smtClean="0"/>
              <a:t>Documentation</a:t>
            </a:r>
          </a:p>
          <a:p>
            <a:r>
              <a:rPr lang="en-US" dirty="0" smtClean="0"/>
              <a:t>Engineering vs. Programming</a:t>
            </a:r>
          </a:p>
          <a:p>
            <a:pPr lvl="1"/>
            <a:r>
              <a:rPr lang="en-US" dirty="0" smtClean="0"/>
              <a:t>Solo vs. group? Programming is implementation?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1062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Programming vs. Soft. Eng.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Relate writing to software</a:t>
            </a:r>
            <a:endParaRPr lang="en-US" dirty="0"/>
          </a:p>
        </p:txBody>
      </p:sp>
      <p:graphicFrame>
        <p:nvGraphicFramePr>
          <p:cNvPr id="5" name="Group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1448366"/>
              </p:ext>
            </p:extLst>
          </p:nvPr>
        </p:nvGraphicFramePr>
        <p:xfrm>
          <a:off x="2349674" y="2290159"/>
          <a:ext cx="2033588" cy="3744912"/>
        </p:xfrm>
        <a:graphic>
          <a:graphicData uri="http://schemas.openxmlformats.org/drawingml/2006/table">
            <a:tbl>
              <a:tblPr/>
              <a:tblGrid>
                <a:gridCol w="2033588"/>
              </a:tblGrid>
              <a:tr h="695339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Writer</a:t>
                      </a:r>
                      <a:endParaRPr kumimoji="0" lang="en-US" sz="32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90000" marR="90000" marT="45721" marB="45721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74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F81BD"/>
                    </a:solidFill>
                  </a:tcPr>
                </a:tc>
              </a:tr>
              <a:tr h="961968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Writing quality</a:t>
                      </a:r>
                    </a:p>
                  </a:txBody>
                  <a:tcPr marL="90000" marR="90000" marT="45721" marB="45721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74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</a:tr>
              <a:tr h="695339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Content</a:t>
                      </a:r>
                    </a:p>
                  </a:txBody>
                  <a:tcPr marL="90000" marR="90000" marT="45721" marB="45721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</a:tr>
              <a:tr h="696927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Structure</a:t>
                      </a:r>
                    </a:p>
                  </a:txBody>
                  <a:tcPr marL="90000" marR="90000" marT="45721" marB="45721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</a:tr>
              <a:tr h="695339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Review</a:t>
                      </a:r>
                    </a:p>
                  </a:txBody>
                  <a:tcPr marL="90000" marR="90000" marT="45721" marB="45721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" name="Group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9094644"/>
              </p:ext>
            </p:extLst>
          </p:nvPr>
        </p:nvGraphicFramePr>
        <p:xfrm>
          <a:off x="4584874" y="2264759"/>
          <a:ext cx="2033588" cy="3744912"/>
        </p:xfrm>
        <a:graphic>
          <a:graphicData uri="http://schemas.openxmlformats.org/drawingml/2006/table">
            <a:tbl>
              <a:tblPr/>
              <a:tblGrid>
                <a:gridCol w="2033588"/>
              </a:tblGrid>
              <a:tr h="695339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Soft. Eng.</a:t>
                      </a:r>
                      <a:endParaRPr kumimoji="0" lang="en-US" sz="32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90000" marR="90000" marT="45721" marB="45721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74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F81BD"/>
                    </a:solidFill>
                  </a:tcPr>
                </a:tc>
              </a:tr>
              <a:tr h="961968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Code</a:t>
                      </a:r>
                    </a:p>
                    <a:p>
                      <a:pPr marL="0" marR="0" lvl="0" indent="0" algn="ctr" defTabSz="457200" rtl="0" eaLnBrk="1" fontAlgn="base" latinLnBrk="0" hangingPunct="1">
                        <a:lnSpc>
                          <a:spcPct val="10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 quality</a:t>
                      </a:r>
                    </a:p>
                  </a:txBody>
                  <a:tcPr marL="90000" marR="90000" marT="45721" marB="45721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74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</a:tr>
              <a:tr h="695339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Features</a:t>
                      </a:r>
                    </a:p>
                  </a:txBody>
                  <a:tcPr marL="90000" marR="90000" marT="45721" marB="45721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</a:tr>
              <a:tr h="696927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Design</a:t>
                      </a:r>
                    </a:p>
                  </a:txBody>
                  <a:tcPr marL="90000" marR="90000" marT="45721" marB="45721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</a:tr>
              <a:tr h="695339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Testing</a:t>
                      </a:r>
                    </a:p>
                  </a:txBody>
                  <a:tcPr marL="90000" marR="90000" marT="45721" marB="45721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</a:tr>
            </a:tbl>
          </a:graphicData>
        </a:graphic>
      </p:graphicFrame>
      <p:sp>
        <p:nvSpPr>
          <p:cNvPr id="7" name="AutoShape 48"/>
          <p:cNvSpPr>
            <a:spLocks noChangeArrowheads="1"/>
          </p:cNvSpPr>
          <p:nvPr/>
        </p:nvSpPr>
        <p:spPr bwMode="auto">
          <a:xfrm>
            <a:off x="368474" y="3026759"/>
            <a:ext cx="1600200" cy="612775"/>
          </a:xfrm>
          <a:prstGeom prst="wedgeRoundRectCallout">
            <a:avLst>
              <a:gd name="adj1" fmla="val 75718"/>
              <a:gd name="adj2" fmla="val 11204"/>
              <a:gd name="adj3" fmla="val 16667"/>
            </a:avLst>
          </a:prstGeom>
          <a:solidFill>
            <a:srgbClr val="FFFF00"/>
          </a:solidFill>
          <a:ln w="9360" cap="sq">
            <a:solidFill>
              <a:srgbClr val="4A7EBB"/>
            </a:solidFill>
            <a:miter lim="800000"/>
            <a:headEnd/>
            <a:tailEnd/>
          </a:ln>
          <a:effectLst>
            <a:outerShdw blurRad="63500" dist="23040" dir="5400000" algn="ctr" rotWithShape="0">
              <a:srgbClr val="808080">
                <a:alpha val="35036"/>
              </a:srgbClr>
            </a:outerShdw>
          </a:effectLst>
        </p:spPr>
        <p:txBody>
          <a:bodyPr lIns="90000" tIns="46800" rIns="90000" bIns="46800" anchor="ctr"/>
          <a:lstStyle/>
          <a:p>
            <a:pPr algn="ctr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lang="en-US" dirty="0">
                <a:solidFill>
                  <a:srgbClr val="000000"/>
                </a:solidFill>
                <a:latin typeface="Calibri" charset="0"/>
                <a:ea typeface="ＭＳ Ｐゴシック" charset="0"/>
              </a:rPr>
              <a:t>Freshman English</a:t>
            </a:r>
          </a:p>
        </p:txBody>
      </p:sp>
      <p:sp>
        <p:nvSpPr>
          <p:cNvPr id="8" name="AutoShape 49"/>
          <p:cNvSpPr>
            <a:spLocks noChangeArrowheads="1"/>
          </p:cNvSpPr>
          <p:nvPr/>
        </p:nvSpPr>
        <p:spPr bwMode="auto">
          <a:xfrm>
            <a:off x="6845474" y="3026759"/>
            <a:ext cx="1981200" cy="612775"/>
          </a:xfrm>
          <a:prstGeom prst="wedgeRoundRectCallout">
            <a:avLst>
              <a:gd name="adj1" fmla="val -68574"/>
              <a:gd name="adj2" fmla="val 15477"/>
              <a:gd name="adj3" fmla="val 16667"/>
            </a:avLst>
          </a:prstGeom>
          <a:solidFill>
            <a:srgbClr val="FFFF00"/>
          </a:solidFill>
          <a:ln w="9360" cap="sq">
            <a:solidFill>
              <a:srgbClr val="4A7EBB"/>
            </a:solidFill>
            <a:miter lim="800000"/>
            <a:headEnd/>
            <a:tailEnd/>
          </a:ln>
          <a:effectLst>
            <a:outerShdw blurRad="63500" dist="23040" dir="5400000" algn="ctr" rotWithShape="0">
              <a:srgbClr val="808080">
                <a:alpha val="35036"/>
              </a:srgbClr>
            </a:outerShdw>
          </a:effectLst>
        </p:spPr>
        <p:txBody>
          <a:bodyPr lIns="90000" tIns="46800" rIns="90000" bIns="46800" anchor="ctr"/>
          <a:lstStyle/>
          <a:p>
            <a:pPr algn="ctr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lang="en-US" dirty="0">
                <a:solidFill>
                  <a:srgbClr val="000000"/>
                </a:solidFill>
                <a:latin typeface="Calibri" charset="0"/>
                <a:ea typeface="ＭＳ Ｐゴシック" charset="0"/>
              </a:rPr>
              <a:t>Programming</a:t>
            </a:r>
          </a:p>
          <a:p>
            <a:pPr algn="ctr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lang="en-US" dirty="0">
                <a:solidFill>
                  <a:srgbClr val="000000"/>
                </a:solidFill>
                <a:latin typeface="Calibri" charset="0"/>
                <a:ea typeface="ＭＳ Ｐゴシック" charset="0"/>
              </a:rPr>
              <a:t>class</a:t>
            </a:r>
          </a:p>
        </p:txBody>
      </p: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1722329" y="3843687"/>
            <a:ext cx="621082" cy="22159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altLang="x-none" sz="13800" dirty="0">
                <a:solidFill>
                  <a:srgbClr val="000000"/>
                </a:solidFill>
              </a:rPr>
              <a:t>{</a:t>
            </a:r>
          </a:p>
        </p:txBody>
      </p:sp>
      <p:sp>
        <p:nvSpPr>
          <p:cNvPr id="10" name="AutoShape 48"/>
          <p:cNvSpPr>
            <a:spLocks noChangeArrowheads="1"/>
          </p:cNvSpPr>
          <p:nvPr/>
        </p:nvSpPr>
        <p:spPr bwMode="auto">
          <a:xfrm>
            <a:off x="444674" y="6150959"/>
            <a:ext cx="3810000" cy="612775"/>
          </a:xfrm>
          <a:prstGeom prst="wedgeRoundRectCallout">
            <a:avLst>
              <a:gd name="adj1" fmla="val -13801"/>
              <a:gd name="adj2" fmla="val -226646"/>
              <a:gd name="adj3" fmla="val 16667"/>
            </a:avLst>
          </a:prstGeom>
          <a:solidFill>
            <a:srgbClr val="FFFF00"/>
          </a:solidFill>
          <a:ln w="9360" cap="sq">
            <a:solidFill>
              <a:srgbClr val="4A7EBB"/>
            </a:solidFill>
            <a:miter lim="800000"/>
            <a:headEnd/>
            <a:tailEnd/>
          </a:ln>
          <a:effectLst>
            <a:outerShdw blurRad="63500" dist="23040" dir="5400000" algn="ctr" rotWithShape="0">
              <a:srgbClr val="808080">
                <a:alpha val="35036"/>
              </a:srgbClr>
            </a:outerShdw>
          </a:effectLst>
        </p:spPr>
        <p:txBody>
          <a:bodyPr lIns="90000" tIns="46800" rIns="90000" bIns="46800" anchor="ctr"/>
          <a:lstStyle/>
          <a:p>
            <a:pPr algn="ctr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lang="en-US" dirty="0">
                <a:solidFill>
                  <a:srgbClr val="000000"/>
                </a:solidFill>
                <a:latin typeface="Calibri" charset="0"/>
                <a:ea typeface="ＭＳ Ｐゴシック" charset="0"/>
              </a:rPr>
              <a:t>Composition &amp; literature classes, professional writer</a:t>
            </a:r>
          </a:p>
        </p:txBody>
      </p:sp>
      <p:sp>
        <p:nvSpPr>
          <p:cNvPr id="11" name="TextBox 10"/>
          <p:cNvSpPr txBox="1">
            <a:spLocks noChangeArrowheads="1"/>
          </p:cNvSpPr>
          <p:nvPr/>
        </p:nvSpPr>
        <p:spPr bwMode="auto">
          <a:xfrm flipV="1">
            <a:off x="6471085" y="4070573"/>
            <a:ext cx="776288" cy="221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x-none" sz="13800" dirty="0">
                <a:solidFill>
                  <a:srgbClr val="000000"/>
                </a:solidFill>
              </a:rPr>
              <a:t>{</a:t>
            </a:r>
          </a:p>
        </p:txBody>
      </p:sp>
      <p:sp>
        <p:nvSpPr>
          <p:cNvPr id="12" name="AutoShape 48"/>
          <p:cNvSpPr>
            <a:spLocks noChangeArrowheads="1"/>
          </p:cNvSpPr>
          <p:nvPr/>
        </p:nvSpPr>
        <p:spPr bwMode="auto">
          <a:xfrm>
            <a:off x="5092874" y="6152003"/>
            <a:ext cx="3733800" cy="612775"/>
          </a:xfrm>
          <a:prstGeom prst="wedgeRoundRectCallout">
            <a:avLst>
              <a:gd name="adj1" fmla="val 4114"/>
              <a:gd name="adj2" fmla="val -229611"/>
              <a:gd name="adj3" fmla="val 16667"/>
            </a:avLst>
          </a:prstGeom>
          <a:solidFill>
            <a:srgbClr val="FFFF00"/>
          </a:solidFill>
          <a:ln w="9360" cap="sq">
            <a:solidFill>
              <a:srgbClr val="4A7EBB"/>
            </a:solidFill>
            <a:miter lim="800000"/>
            <a:headEnd/>
            <a:tailEnd/>
          </a:ln>
          <a:effectLst>
            <a:outerShdw blurRad="63500" dist="23040" dir="5400000" algn="ctr" rotWithShape="0">
              <a:srgbClr val="808080">
                <a:alpha val="35036"/>
              </a:srgbClr>
            </a:outerShdw>
          </a:effectLst>
        </p:spPr>
        <p:txBody>
          <a:bodyPr lIns="90000" tIns="46800" rIns="90000" bIns="46800" anchor="ctr"/>
          <a:lstStyle/>
          <a:p>
            <a:pPr algn="ctr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lang="en-US" dirty="0" smtClean="0">
                <a:solidFill>
                  <a:srgbClr val="000000"/>
                </a:solidFill>
                <a:latin typeface="Calibri" charset="0"/>
                <a:ea typeface="ＭＳ Ｐゴシック" charset="0"/>
              </a:rPr>
              <a:t>Software engineering</a:t>
            </a:r>
          </a:p>
          <a:p>
            <a:pPr algn="ctr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lang="en-US" dirty="0" smtClean="0">
                <a:solidFill>
                  <a:srgbClr val="000000"/>
                </a:solidFill>
                <a:latin typeface="Calibri" charset="0"/>
                <a:ea typeface="ＭＳ Ｐゴシック" charset="0"/>
              </a:rPr>
              <a:t>Working teams on software project</a:t>
            </a:r>
            <a:endParaRPr lang="en-US" dirty="0">
              <a:solidFill>
                <a:srgbClr val="000000"/>
              </a:solidFill>
              <a:latin typeface="Calibri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5053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/>
      <p:bldP spid="10" grpId="0" animBg="1"/>
      <p:bldP spid="11" grpId="0"/>
      <p:bldP spid="12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12105</TotalTime>
  <Words>1298</Words>
  <Application>Microsoft Macintosh PowerPoint</Application>
  <PresentationFormat>On-screen Show (4:3)</PresentationFormat>
  <Paragraphs>385</Paragraphs>
  <Slides>33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0" baseType="lpstr">
      <vt:lpstr>Calibri</vt:lpstr>
      <vt:lpstr>Comic Sans MS</vt:lpstr>
      <vt:lpstr>Courier New</vt:lpstr>
      <vt:lpstr>Mangal</vt:lpstr>
      <vt:lpstr>ＭＳ Ｐゴシック</vt:lpstr>
      <vt:lpstr>Arial</vt:lpstr>
      <vt:lpstr>Office Theme</vt:lpstr>
      <vt:lpstr>Software Engineering for  Molecular Data Scientists</vt:lpstr>
      <vt:lpstr>Who is that guy Dave?</vt:lpstr>
      <vt:lpstr>Who are you?</vt:lpstr>
      <vt:lpstr>Who are you?</vt:lpstr>
      <vt:lpstr>Who are you?</vt:lpstr>
      <vt:lpstr>What is this class?</vt:lpstr>
      <vt:lpstr>What is Data Science?</vt:lpstr>
      <vt:lpstr>What is Software Engineering?</vt:lpstr>
      <vt:lpstr>Programming vs. Soft. Eng.</vt:lpstr>
      <vt:lpstr>What this class isn’t</vt:lpstr>
      <vt:lpstr>What this class is!</vt:lpstr>
      <vt:lpstr>What you will learn</vt:lpstr>
      <vt:lpstr>What you will learn</vt:lpstr>
      <vt:lpstr>What you will learn</vt:lpstr>
      <vt:lpstr>What you will learn</vt:lpstr>
      <vt:lpstr>What you will learn</vt:lpstr>
      <vt:lpstr>Course structure</vt:lpstr>
      <vt:lpstr>Course structure</vt:lpstr>
      <vt:lpstr>Course structure</vt:lpstr>
      <vt:lpstr>Grading</vt:lpstr>
      <vt:lpstr>On to content!</vt:lpstr>
      <vt:lpstr>Data!</vt:lpstr>
      <vt:lpstr>Data schema</vt:lpstr>
      <vt:lpstr>File system basics</vt:lpstr>
      <vt:lpstr>GUI vs. Command line</vt:lpstr>
      <vt:lpstr>Why pointy clicky bad</vt:lpstr>
      <vt:lpstr>Command line tools</vt:lpstr>
      <vt:lpstr>Command line tools</vt:lpstr>
      <vt:lpstr>Command line tools</vt:lpstr>
      <vt:lpstr>Command line tips and tricks</vt:lpstr>
      <vt:lpstr>Commands for files &amp; dirs</vt:lpstr>
      <vt:lpstr>Demo</vt:lpstr>
      <vt:lpstr>Useful shell commands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Beck</dc:creator>
  <cp:lastModifiedBy>David A. C. Beck</cp:lastModifiedBy>
  <cp:revision>488</cp:revision>
  <dcterms:created xsi:type="dcterms:W3CDTF">2015-01-21T04:58:27Z</dcterms:created>
  <dcterms:modified xsi:type="dcterms:W3CDTF">2019-01-08T18:52:10Z</dcterms:modified>
</cp:coreProperties>
</file>